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76" r:id="rId2"/>
  </p:sldMasterIdLst>
  <p:notesMasterIdLst>
    <p:notesMasterId r:id="rId105"/>
  </p:notesMasterIdLst>
  <p:handoutMasterIdLst>
    <p:handoutMasterId r:id="rId106"/>
  </p:handoutMasterIdLst>
  <p:sldIdLst>
    <p:sldId id="935" r:id="rId3"/>
    <p:sldId id="865" r:id="rId4"/>
    <p:sldId id="968" r:id="rId5"/>
    <p:sldId id="864" r:id="rId6"/>
    <p:sldId id="969" r:id="rId7"/>
    <p:sldId id="619" r:id="rId8"/>
    <p:sldId id="673" r:id="rId9"/>
    <p:sldId id="965" r:id="rId10"/>
    <p:sldId id="866" r:id="rId11"/>
    <p:sldId id="858" r:id="rId12"/>
    <p:sldId id="674" r:id="rId13"/>
    <p:sldId id="621" r:id="rId14"/>
    <p:sldId id="847" r:id="rId15"/>
    <p:sldId id="679" r:id="rId16"/>
    <p:sldId id="680" r:id="rId17"/>
    <p:sldId id="681" r:id="rId18"/>
    <p:sldId id="932" r:id="rId19"/>
    <p:sldId id="933" r:id="rId20"/>
    <p:sldId id="934" r:id="rId21"/>
    <p:sldId id="622" r:id="rId22"/>
    <p:sldId id="938" r:id="rId23"/>
    <p:sldId id="623" r:id="rId24"/>
    <p:sldId id="867" r:id="rId25"/>
    <p:sldId id="936" r:id="rId26"/>
    <p:sldId id="937" r:id="rId27"/>
    <p:sldId id="939" r:id="rId28"/>
    <p:sldId id="940" r:id="rId29"/>
    <p:sldId id="868" r:id="rId30"/>
    <p:sldId id="941" r:id="rId31"/>
    <p:sldId id="869" r:id="rId32"/>
    <p:sldId id="870" r:id="rId33"/>
    <p:sldId id="942" r:id="rId34"/>
    <p:sldId id="943" r:id="rId35"/>
    <p:sldId id="944" r:id="rId36"/>
    <p:sldId id="871" r:id="rId37"/>
    <p:sldId id="872" r:id="rId38"/>
    <p:sldId id="873" r:id="rId39"/>
    <p:sldId id="874" r:id="rId40"/>
    <p:sldId id="875" r:id="rId41"/>
    <p:sldId id="876" r:id="rId42"/>
    <p:sldId id="877" r:id="rId43"/>
    <p:sldId id="880" r:id="rId44"/>
    <p:sldId id="881" r:id="rId45"/>
    <p:sldId id="931" r:id="rId46"/>
    <p:sldId id="882" r:id="rId47"/>
    <p:sldId id="946" r:id="rId48"/>
    <p:sldId id="947" r:id="rId49"/>
    <p:sldId id="948" r:id="rId50"/>
    <p:sldId id="949" r:id="rId51"/>
    <p:sldId id="884" r:id="rId52"/>
    <p:sldId id="885" r:id="rId53"/>
    <p:sldId id="950" r:id="rId54"/>
    <p:sldId id="951" r:id="rId55"/>
    <p:sldId id="886" r:id="rId56"/>
    <p:sldId id="952" r:id="rId57"/>
    <p:sldId id="887" r:id="rId58"/>
    <p:sldId id="953" r:id="rId59"/>
    <p:sldId id="889" r:id="rId60"/>
    <p:sldId id="954" r:id="rId61"/>
    <p:sldId id="891" r:id="rId62"/>
    <p:sldId id="892" r:id="rId63"/>
    <p:sldId id="893" r:id="rId64"/>
    <p:sldId id="894" r:id="rId65"/>
    <p:sldId id="895" r:id="rId66"/>
    <p:sldId id="896" r:id="rId67"/>
    <p:sldId id="897" r:id="rId68"/>
    <p:sldId id="898" r:id="rId69"/>
    <p:sldId id="899" r:id="rId70"/>
    <p:sldId id="900" r:id="rId71"/>
    <p:sldId id="901" r:id="rId72"/>
    <p:sldId id="903" r:id="rId73"/>
    <p:sldId id="904" r:id="rId74"/>
    <p:sldId id="905" r:id="rId75"/>
    <p:sldId id="906" r:id="rId76"/>
    <p:sldId id="907" r:id="rId77"/>
    <p:sldId id="908" r:id="rId78"/>
    <p:sldId id="910" r:id="rId79"/>
    <p:sldId id="966" r:id="rId80"/>
    <p:sldId id="912" r:id="rId81"/>
    <p:sldId id="913" r:id="rId82"/>
    <p:sldId id="915" r:id="rId83"/>
    <p:sldId id="955" r:id="rId84"/>
    <p:sldId id="956" r:id="rId85"/>
    <p:sldId id="958" r:id="rId86"/>
    <p:sldId id="960" r:id="rId87"/>
    <p:sldId id="916" r:id="rId88"/>
    <p:sldId id="917" r:id="rId89"/>
    <p:sldId id="918" r:id="rId90"/>
    <p:sldId id="919" r:id="rId91"/>
    <p:sldId id="920" r:id="rId92"/>
    <p:sldId id="921" r:id="rId93"/>
    <p:sldId id="961" r:id="rId94"/>
    <p:sldId id="923" r:id="rId95"/>
    <p:sldId id="924" r:id="rId96"/>
    <p:sldId id="925" r:id="rId97"/>
    <p:sldId id="926" r:id="rId98"/>
    <p:sldId id="927" r:id="rId99"/>
    <p:sldId id="928" r:id="rId100"/>
    <p:sldId id="929" r:id="rId101"/>
    <p:sldId id="962" r:id="rId102"/>
    <p:sldId id="963" r:id="rId103"/>
    <p:sldId id="964" r:id="rId104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20000"/>
      </a:spcBef>
      <a:spcAft>
        <a:spcPct val="0"/>
      </a:spcAft>
      <a:defRPr kern="1200">
        <a:solidFill>
          <a:schemeClr val="bg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1pPr>
    <a:lvl2pPr marL="457200" algn="ctr" rtl="0" eaLnBrk="0" fontAlgn="base" hangingPunct="0">
      <a:spcBef>
        <a:spcPct val="20000"/>
      </a:spcBef>
      <a:spcAft>
        <a:spcPct val="0"/>
      </a:spcAft>
      <a:defRPr kern="1200">
        <a:solidFill>
          <a:schemeClr val="bg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2pPr>
    <a:lvl3pPr marL="914400" algn="ctr" rtl="0" eaLnBrk="0" fontAlgn="base" hangingPunct="0">
      <a:spcBef>
        <a:spcPct val="20000"/>
      </a:spcBef>
      <a:spcAft>
        <a:spcPct val="0"/>
      </a:spcAft>
      <a:defRPr kern="1200">
        <a:solidFill>
          <a:schemeClr val="bg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3pPr>
    <a:lvl4pPr marL="1371600" algn="ctr" rtl="0" eaLnBrk="0" fontAlgn="base" hangingPunct="0">
      <a:spcBef>
        <a:spcPct val="20000"/>
      </a:spcBef>
      <a:spcAft>
        <a:spcPct val="0"/>
      </a:spcAft>
      <a:defRPr kern="1200">
        <a:solidFill>
          <a:schemeClr val="bg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4pPr>
    <a:lvl5pPr marL="1828800" algn="ctr" rtl="0" eaLnBrk="0" fontAlgn="base" hangingPunct="0">
      <a:spcBef>
        <a:spcPct val="20000"/>
      </a:spcBef>
      <a:spcAft>
        <a:spcPct val="0"/>
      </a:spcAft>
      <a:defRPr kern="1200">
        <a:solidFill>
          <a:schemeClr val="bg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FFFF"/>
    <a:srgbClr val="3366CC"/>
    <a:srgbClr val="0099FF"/>
    <a:srgbClr val="0000FF"/>
    <a:srgbClr val="FF00FF"/>
    <a:srgbClr val="CC99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23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468"/>
    </p:cViewPr>
  </p:sorterViewPr>
  <p:notesViewPr>
    <p:cSldViewPr>
      <p:cViewPr varScale="1">
        <p:scale>
          <a:sx n="40" d="100"/>
          <a:sy n="40" d="100"/>
        </p:scale>
        <p:origin x="-148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fld id="{710EE522-DF58-476B-858E-C979AC44C2E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2281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04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buFontTx/>
              <a:buChar char="•"/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62505" name="Rectangle 9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2506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62507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Tx/>
              <a:buChar char="•"/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362508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buFontTx/>
              <a:buChar char="•"/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362509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Tx/>
              <a:buChar char="•"/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fld id="{05823962-4EEC-42E0-B9BF-D20FE8124CD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6445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39D831-EE4A-46C9-B1DE-28517D7F3520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97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939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9AB0B1-8A54-469A-97EF-B05E00D81FD1}" type="slidenum">
              <a:rPr lang="zh-CN" altLang="en-US"/>
              <a:pPr/>
              <a:t>33</a:t>
            </a:fld>
            <a:endParaRPr lang="en-US" altLang="zh-CN"/>
          </a:p>
        </p:txBody>
      </p:sp>
      <p:sp>
        <p:nvSpPr>
          <p:cNvPr id="9850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98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365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9A7C03-6C2D-4E95-AAF4-CA2682857289}" type="slidenum">
              <a:rPr lang="zh-CN" altLang="en-US"/>
              <a:pPr/>
              <a:t>34</a:t>
            </a:fld>
            <a:endParaRPr lang="en-US" altLang="zh-CN"/>
          </a:p>
        </p:txBody>
      </p:sp>
      <p:sp>
        <p:nvSpPr>
          <p:cNvPr id="9871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98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587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50D2A-EF5B-44A7-B221-E514DD6E0B92}" type="slidenum">
              <a:rPr lang="zh-CN" altLang="en-US"/>
              <a:pPr/>
              <a:t>50</a:t>
            </a:fld>
            <a:endParaRPr lang="en-US" altLang="zh-CN"/>
          </a:p>
        </p:txBody>
      </p:sp>
      <p:sp>
        <p:nvSpPr>
          <p:cNvPr id="89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3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484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74534D-FC70-4E07-B36B-EAEB9BAD0A02}" type="slidenum">
              <a:rPr lang="zh-CN" altLang="en-US"/>
              <a:pPr/>
              <a:t>51</a:t>
            </a:fld>
            <a:endParaRPr lang="en-US" altLang="zh-CN"/>
          </a:p>
        </p:txBody>
      </p:sp>
      <p:sp>
        <p:nvSpPr>
          <p:cNvPr id="89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6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6130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0D18D-981F-45CA-8565-A365078473FA}" type="slidenum">
              <a:rPr lang="zh-CN" altLang="en-US"/>
              <a:pPr/>
              <a:t>52</a:t>
            </a:fld>
            <a:endParaRPr lang="en-US" altLang="zh-CN"/>
          </a:p>
        </p:txBody>
      </p:sp>
      <p:sp>
        <p:nvSpPr>
          <p:cNvPr id="99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73694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C129D7-AF00-4A06-B03C-7021C9B1B62E}" type="slidenum">
              <a:rPr lang="zh-CN" altLang="en-US"/>
              <a:pPr/>
              <a:t>53</a:t>
            </a:fld>
            <a:endParaRPr lang="en-US" altLang="zh-CN"/>
          </a:p>
        </p:txBody>
      </p:sp>
      <p:sp>
        <p:nvSpPr>
          <p:cNvPr id="99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17847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4ED44F-5529-4882-8674-E736DE2EF85B}" type="slidenum">
              <a:rPr lang="zh-CN" altLang="en-US"/>
              <a:pPr/>
              <a:t>55</a:t>
            </a:fld>
            <a:endParaRPr lang="en-US" altLang="zh-CN"/>
          </a:p>
        </p:txBody>
      </p:sp>
      <p:sp>
        <p:nvSpPr>
          <p:cNvPr id="99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50901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41772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B1591A-8EEE-4D13-B4CE-16DFFC91384F}" type="slidenum">
              <a:rPr lang="zh-CN" altLang="en-US"/>
              <a:pPr/>
              <a:t>9</a:t>
            </a:fld>
            <a:endParaRPr lang="en-US" altLang="zh-CN"/>
          </a:p>
        </p:txBody>
      </p:sp>
      <p:sp>
        <p:nvSpPr>
          <p:cNvPr id="87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089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65D278-2AD7-4639-AA16-DC5DA28ED74A}" type="slidenum">
              <a:rPr lang="zh-CN" altLang="en-US"/>
              <a:pPr/>
              <a:t>17</a:t>
            </a:fld>
            <a:endParaRPr lang="en-US" altLang="zh-CN"/>
          </a:p>
        </p:txBody>
      </p:sp>
      <p:sp>
        <p:nvSpPr>
          <p:cNvPr id="9666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96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774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C1EE84-7A47-482A-9A56-A5F2BAA15F07}" type="slidenum">
              <a:rPr lang="zh-CN" altLang="en-US"/>
              <a:pPr/>
              <a:t>19</a:t>
            </a:fld>
            <a:endParaRPr lang="en-US" altLang="zh-CN"/>
          </a:p>
        </p:txBody>
      </p:sp>
      <p:sp>
        <p:nvSpPr>
          <p:cNvPr id="969730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96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529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6AA538-2813-48C0-B0C0-9D59B04CF014}" type="slidenum">
              <a:rPr lang="zh-CN" altLang="en-US"/>
              <a:pPr/>
              <a:t>28</a:t>
            </a:fld>
            <a:endParaRPr lang="en-US" altLang="zh-CN"/>
          </a:p>
        </p:txBody>
      </p:sp>
      <p:sp>
        <p:nvSpPr>
          <p:cNvPr id="87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5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49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29D133-271F-4DA6-B714-8572334A22C8}" type="slidenum">
              <a:rPr lang="zh-CN" altLang="en-US"/>
              <a:pPr/>
              <a:t>29</a:t>
            </a:fld>
            <a:endParaRPr lang="en-US" altLang="zh-CN"/>
          </a:p>
        </p:txBody>
      </p:sp>
      <p:sp>
        <p:nvSpPr>
          <p:cNvPr id="98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675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97F7F3-646C-4A4C-9841-A28169A14FBA}" type="slidenum">
              <a:rPr lang="zh-CN" altLang="en-US"/>
              <a:pPr/>
              <a:t>30</a:t>
            </a:fld>
            <a:endParaRPr lang="en-US" altLang="zh-CN"/>
          </a:p>
        </p:txBody>
      </p:sp>
      <p:sp>
        <p:nvSpPr>
          <p:cNvPr id="87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7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224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5C5E2C-0F70-4F0E-B18C-CFF6C29C2365}" type="slidenum">
              <a:rPr lang="zh-CN" altLang="en-US"/>
              <a:pPr/>
              <a:t>32</a:t>
            </a:fld>
            <a:endParaRPr lang="en-US" altLang="zh-CN"/>
          </a:p>
        </p:txBody>
      </p:sp>
      <p:sp>
        <p:nvSpPr>
          <p:cNvPr id="9830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98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22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7724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3717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76600"/>
            <a:ext cx="6400800" cy="1752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371717" name="Rectangle 5"/>
          <p:cNvSpPr>
            <a:spLocks noChangeArrowheads="1"/>
          </p:cNvSpPr>
          <p:nvPr/>
        </p:nvSpPr>
        <p:spPr bwMode="auto">
          <a:xfrm>
            <a:off x="0" y="0"/>
            <a:ext cx="381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zh-CN" altLang="en-US"/>
          </a:p>
        </p:txBody>
      </p:sp>
      <p:sp>
        <p:nvSpPr>
          <p:cNvPr id="371718" name="Rectangle 6"/>
          <p:cNvSpPr>
            <a:spLocks noChangeArrowheads="1"/>
          </p:cNvSpPr>
          <p:nvPr/>
        </p:nvSpPr>
        <p:spPr bwMode="auto">
          <a:xfrm>
            <a:off x="0" y="0"/>
            <a:ext cx="381000" cy="2286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zh-CN" altLang="en-US"/>
          </a:p>
        </p:txBody>
      </p:sp>
      <p:sp>
        <p:nvSpPr>
          <p:cNvPr id="37172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5943600"/>
            <a:ext cx="1905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fld id="{D19F2C21-37D6-4976-83C3-50A23BB132A4}" type="datetime11">
              <a:rPr lang="zh-CN" altLang="en-US"/>
              <a:pPr/>
              <a:t>00:09:51</a:t>
            </a:fld>
            <a:endParaRPr lang="en-US" altLang="zh-CN"/>
          </a:p>
        </p:txBody>
      </p:sp>
      <p:sp>
        <p:nvSpPr>
          <p:cNvPr id="371723" name="Rectangle 11"/>
          <p:cNvSpPr>
            <a:spLocks noGrp="1" noChangeArrowheads="1"/>
          </p:cNvSpPr>
          <p:nvPr>
            <p:ph type="ftr" sz="quarter" idx="3"/>
          </p:nvPr>
        </p:nvSpPr>
        <p:spPr>
          <a:xfrm>
            <a:off x="838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71724" name="Rectangle 12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733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2E2E9BF-96AA-400D-812D-97636863F3E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6B62548-8308-4BD5-9EB1-D3295635505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4037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609600"/>
            <a:ext cx="1885950" cy="5334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5505450" cy="5334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BC4A1A8-ACB6-4858-B08D-EFB1F3842ED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982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7315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3695700" cy="3962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981200"/>
            <a:ext cx="3695700" cy="3962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6248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7239000" y="6629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6CACDC5-8292-4CDA-9172-E5FB58AF459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2936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7315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3695700" cy="3962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62500" y="1981200"/>
            <a:ext cx="3695700" cy="1905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62500" y="4038600"/>
            <a:ext cx="3695700" cy="1905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6248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7239000" y="6629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DF59416-0F4C-4908-BD67-6A8830E36FC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5110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914400" y="609600"/>
            <a:ext cx="7543800" cy="5334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6248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7239000" y="6629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70CB44A-39E7-4609-B22E-61D7CEE9343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3280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7315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7543800" cy="1905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14400" y="4038600"/>
            <a:ext cx="7543800" cy="1905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6248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7239000" y="6629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0A0F540-8984-4F13-9D1A-6EE587464D6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7245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7315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7543800" cy="1905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4038600"/>
            <a:ext cx="7543800" cy="1905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6248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7239000" y="6629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AD0ECAA-A0DA-4007-83CF-705FFB430B4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5322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  <a:p>
            <a:pPr lvl="1"/>
            <a:endParaRPr lang="en-US" sz="2000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dirty="0"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3298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3886200"/>
          </a:xfrm>
          <a:prstGeom prst="rect">
            <a:avLst/>
          </a:prstGeom>
          <a:solidFill>
            <a:srgbClr val="007FA3"/>
          </a:solidFill>
          <a:ln w="25400" cap="flat" cmpd="sng">
            <a:solidFill>
              <a:srgbClr val="007FA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ern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685800" y="762000"/>
            <a:ext cx="7772400" cy="28384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3600" b="1" i="0" u="none" strike="noStrike" cap="none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674687" y="3962400"/>
            <a:ext cx="7794625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600"/>
              </a:spcBef>
              <a:buClr>
                <a:srgbClr val="007FA3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  <a:defRPr/>
            </a:pPr>
            <a:fld id="{00000000-1234-1234-1234-123412341234}" type="slidenum">
              <a:rPr lang="en-US" sz="900">
                <a:solidFill>
                  <a:srgbClr val="FFFFFF"/>
                </a:solidFill>
              </a:rPr>
              <a:pPr algn="r">
                <a:buSzPct val="25000"/>
                <a:defRPr/>
              </a:pPr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634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  <a:p>
            <a:pPr lvl="1"/>
            <a:endParaRPr lang="en-US" sz="2000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dirty="0"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>
              <a:solidFill>
                <a:srgbClr val="FFFFFF"/>
              </a:solidFill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FFFFFF"/>
                </a:solidFill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07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0F35EE7-14BD-4C3A-96F2-9C383E0AE70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1282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600" b="1" i="0" u="none" strike="noStrike" cap="none">
                <a:solidFill>
                  <a:srgbClr val="007FA3"/>
                </a:solidFill>
                <a:latin typeface="+mj-lt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>
              <a:solidFill>
                <a:srgbClr val="FFFFFF"/>
              </a:solidFill>
            </a:endParaRPr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FFFFFF"/>
                </a:solidFill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11BB07C-705F-4113-A2C5-779D6EA64D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556327"/>
            <a:ext cx="8229600" cy="22675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820D01C0-4FD2-4065-9EC3-96A30839828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3971925"/>
            <a:ext cx="8229600" cy="21050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5929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Open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622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600" b="1" i="0" u="none" strike="noStrike" cap="none">
                <a:solidFill>
                  <a:srgbClr val="007FA3"/>
                </a:solidFill>
                <a:latin typeface="+mj-lt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457200" y="816429"/>
            <a:ext cx="8229600" cy="4789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000" b="0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Clr>
                <a:srgbClr val="007FA3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321E090-1CF7-424F-AB1C-A74C4C5178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4360863" cy="4565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5029200" y="1600200"/>
            <a:ext cx="3657600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Clr>
                <a:srgbClr val="007FA3"/>
              </a:buClr>
              <a:buFont typeface="Noto Sans Symbols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1" name="Shape 41"/>
          <p:cNvSpPr txBox="1">
            <a:spLocks noGrp="1"/>
          </p:cNvSpPr>
          <p:nvPr>
            <p:ph type="body" idx="3"/>
          </p:nvPr>
        </p:nvSpPr>
        <p:spPr>
          <a:xfrm>
            <a:off x="5029200" y="3200400"/>
            <a:ext cx="3657600" cy="29257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Clr>
                <a:srgbClr val="007FA3"/>
              </a:buClr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93969" y="6165337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>
              <a:solidFill>
                <a:srgbClr val="FFFFFF"/>
              </a:solidFill>
            </a:endParaRPr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FFFFFF"/>
                </a:solidFill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836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gure + 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+mj-lt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dirty="0"/>
              <a:t>Click to add figure number and title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5050971"/>
            <a:ext cx="8229600" cy="10183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Clr>
                <a:srgbClr val="007FA3"/>
              </a:buClr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Click to add caption</a:t>
            </a:r>
            <a:endParaRPr dirty="0"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/>
              <a:pPr algn="r">
                <a:buSzPct val="25000"/>
              </a:pPr>
              <a:t>‹#›</a:t>
            </a:fld>
            <a:endParaRPr lang="en-US" sz="9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3CB993-AC2C-41C5-BFB7-F2499EC1A1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1512888"/>
            <a:ext cx="8232775" cy="34178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32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gure +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F033AD-BE5C-406D-991C-6AC56003E7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>
                <a:latin typeface="+mj-lt"/>
              </a:defRPr>
            </a:lvl1pPr>
          </a:lstStyle>
          <a:p>
            <a:r>
              <a:rPr lang="en-US" dirty="0"/>
              <a:t>Click to add figure number and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9E6B7D3D-89C9-4133-8D8A-D779EB3D31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481138"/>
            <a:ext cx="4484688" cy="440848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95A3C12-C176-4C2E-9820-6A6035C43A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2713" y="1481138"/>
            <a:ext cx="3592512" cy="37544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59F1CC-D06F-4B10-B166-6D6F2C786A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92713" y="5399088"/>
            <a:ext cx="3592512" cy="490537"/>
          </a:xfrm>
        </p:spPr>
        <p:txBody>
          <a:bodyPr/>
          <a:lstStyle>
            <a:lvl1pPr marL="101600" indent="0">
              <a:buNone/>
              <a:defRPr sz="1200"/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50D4E5D-00F7-4DC6-9BB0-713B8A0DA35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8AF4094-2296-458C-908A-D778D0DF5AF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FFFFFF"/>
                </a:solidFill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6FA6EBD-95B8-4957-AE05-FC01EF650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Learning Objectives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 hasCustomPrompt="1"/>
          </p:nvPr>
        </p:nvSpPr>
        <p:spPr>
          <a:xfrm>
            <a:off x="457200" y="215371"/>
            <a:ext cx="8229600" cy="622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600" b="1" i="0" u="none" strike="noStrike" cap="none">
                <a:solidFill>
                  <a:srgbClr val="007FA3"/>
                </a:solidFill>
                <a:latin typeface="+mj-lt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3600" dirty="0">
                <a:latin typeface="+mj-lt"/>
              </a:rPr>
              <a:t>Click to add title</a:t>
            </a:r>
            <a:endParaRPr dirty="0"/>
          </a:p>
        </p:txBody>
      </p:sp>
      <p:sp>
        <p:nvSpPr>
          <p:cNvPr id="63" name="Shape 63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816429"/>
            <a:ext cx="8229600" cy="4027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Clr>
                <a:srgbClr val="007FA3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Click to add Learning Objective(s)</a:t>
            </a:r>
            <a:endParaRPr dirty="0"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57200" y="1358678"/>
            <a:ext cx="8229600" cy="47674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  <a:p>
            <a:pPr lvl="1"/>
            <a:endParaRPr lang="en-US" sz="2000" dirty="0"/>
          </a:p>
          <a:p>
            <a:pPr lvl="2"/>
            <a:endParaRPr dirty="0"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>
              <a:solidFill>
                <a:srgbClr val="FFFFFF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FFFFFF"/>
                </a:solidFill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631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 hasCustomPrompt="1"/>
          </p:nvPr>
        </p:nvSpPr>
        <p:spPr>
          <a:xfrm>
            <a:off x="685800" y="1447800"/>
            <a:ext cx="7772400" cy="2152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600" b="1" i="0" u="none" strike="noStrike" cap="none">
                <a:solidFill>
                  <a:srgbClr val="007FA3"/>
                </a:solidFill>
                <a:latin typeface="+mj-lt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3600" dirty="0">
                <a:latin typeface="+mj-lt"/>
              </a:rPr>
              <a:t>Click to add title	</a:t>
            </a:r>
            <a:endParaRPr dirty="0"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74687" y="3962400"/>
            <a:ext cx="7794626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600"/>
              </a:spcBef>
              <a:buClr>
                <a:srgbClr val="007FA3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>
              <a:solidFill>
                <a:srgbClr val="FFFFFF"/>
              </a:solidFill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FFFFFF"/>
                </a:solidFill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787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600" b="1" i="0" u="none" strike="noStrike" cap="none">
                <a:solidFill>
                  <a:srgbClr val="007FA3"/>
                </a:solidFill>
                <a:latin typeface="+mj-lt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>
              <a:solidFill>
                <a:srgbClr val="FFFFFF"/>
              </a:solidFill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FFFFFF"/>
                </a:solidFill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8999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el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5091D3-E16C-46AB-9A90-0F52CA812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Image title">
            <a:extLst>
              <a:ext uri="{FF2B5EF4-FFF2-40B4-BE49-F238E27FC236}">
                <a16:creationId xmlns="" xmlns:a16="http://schemas.microsoft.com/office/drawing/2014/main" id="{CB345607-C53C-44AF-8929-3BDC4C617A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82913" y="4359275"/>
            <a:ext cx="3482975" cy="600075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9" name="Image">
            <a:extLst>
              <a:ext uri="{FF2B5EF4-FFF2-40B4-BE49-F238E27FC236}">
                <a16:creationId xmlns="" xmlns:a16="http://schemas.microsoft.com/office/drawing/2014/main" id="{C2661E64-2E71-47E6-A5A0-AC5348C08F5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82912" y="1681163"/>
            <a:ext cx="3482975" cy="2559050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1" name="Label 1">
            <a:extLst>
              <a:ext uri="{FF2B5EF4-FFF2-40B4-BE49-F238E27FC236}">
                <a16:creationId xmlns="" xmlns:a16="http://schemas.microsoft.com/office/drawing/2014/main" id="{3D0F2ED9-E212-40DC-A528-BE4A28DE88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8109" y="1681163"/>
            <a:ext cx="1957388" cy="627062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1</a:t>
            </a:r>
          </a:p>
        </p:txBody>
      </p:sp>
      <p:sp>
        <p:nvSpPr>
          <p:cNvPr id="13" name="Label 2">
            <a:extLst>
              <a:ext uri="{FF2B5EF4-FFF2-40B4-BE49-F238E27FC236}">
                <a16:creationId xmlns="" xmlns:a16="http://schemas.microsoft.com/office/drawing/2014/main" id="{E8D9AEEF-5E99-48D4-B8C3-C5A995764D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25" y="2643044"/>
            <a:ext cx="1957388" cy="627062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2</a:t>
            </a:r>
          </a:p>
        </p:txBody>
      </p:sp>
      <p:sp>
        <p:nvSpPr>
          <p:cNvPr id="15" name="Label 3">
            <a:extLst>
              <a:ext uri="{FF2B5EF4-FFF2-40B4-BE49-F238E27FC236}">
                <a16:creationId xmlns="" xmlns:a16="http://schemas.microsoft.com/office/drawing/2014/main" id="{99D329CE-18C4-40A9-A508-1684979AC2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2325" y="3613151"/>
            <a:ext cx="1957388" cy="627062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3</a:t>
            </a:r>
          </a:p>
        </p:txBody>
      </p:sp>
      <p:sp>
        <p:nvSpPr>
          <p:cNvPr id="17" name="Label 4">
            <a:extLst>
              <a:ext uri="{FF2B5EF4-FFF2-40B4-BE49-F238E27FC236}">
                <a16:creationId xmlns="" xmlns:a16="http://schemas.microsoft.com/office/drawing/2014/main" id="{AAE735D1-F9F4-4525-9ED5-F10A99DECC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9412" y="1681163"/>
            <a:ext cx="1957388" cy="627062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4</a:t>
            </a:r>
          </a:p>
        </p:txBody>
      </p:sp>
      <p:sp>
        <p:nvSpPr>
          <p:cNvPr id="19" name="Label 5">
            <a:extLst>
              <a:ext uri="{FF2B5EF4-FFF2-40B4-BE49-F238E27FC236}">
                <a16:creationId xmlns="" xmlns:a16="http://schemas.microsoft.com/office/drawing/2014/main" id="{43259E0C-9247-446E-9183-FBF70F8FD4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29413" y="2651910"/>
            <a:ext cx="1957387" cy="618196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5</a:t>
            </a:r>
          </a:p>
        </p:txBody>
      </p:sp>
      <p:sp>
        <p:nvSpPr>
          <p:cNvPr id="21" name="Label 6">
            <a:extLst>
              <a:ext uri="{FF2B5EF4-FFF2-40B4-BE49-F238E27FC236}">
                <a16:creationId xmlns="" xmlns:a16="http://schemas.microsoft.com/office/drawing/2014/main" id="{111F58DF-A1C1-4DD6-ADE5-FC54A39F67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29413" y="3613151"/>
            <a:ext cx="1957387" cy="627063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37B7866-709E-4B26-BCD7-5CF284C134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429F10E-ACBA-4EA4-B23A-AC32FC5A681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FFFFFF"/>
                </a:solidFill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0CEC9E9-2CDA-42DF-A6E1-55B455A7E67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850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el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F36A59-5DE4-46F3-8035-460E546D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Image 1 title">
            <a:extLst>
              <a:ext uri="{FF2B5EF4-FFF2-40B4-BE49-F238E27FC236}">
                <a16:creationId xmlns="" xmlns:a16="http://schemas.microsoft.com/office/drawing/2014/main" id="{2BEC12FB-EC67-436F-875F-0A306862EF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392613"/>
            <a:ext cx="2107323" cy="504825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Image 1 title</a:t>
            </a:r>
          </a:p>
        </p:txBody>
      </p:sp>
      <p:sp>
        <p:nvSpPr>
          <p:cNvPr id="9" name="Image 1">
            <a:extLst>
              <a:ext uri="{FF2B5EF4-FFF2-40B4-BE49-F238E27FC236}">
                <a16:creationId xmlns="" xmlns:a16="http://schemas.microsoft.com/office/drawing/2014/main" id="{1E9C9C32-F8ED-4AA8-AA00-26A2357E73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817688"/>
            <a:ext cx="2107324" cy="2386012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r>
              <a:rPr lang="en-US" dirty="0"/>
              <a:t>Image 1</a:t>
            </a:r>
          </a:p>
        </p:txBody>
      </p:sp>
      <p:sp>
        <p:nvSpPr>
          <p:cNvPr id="11" name="Label 1.1">
            <a:extLst>
              <a:ext uri="{FF2B5EF4-FFF2-40B4-BE49-F238E27FC236}">
                <a16:creationId xmlns="" xmlns:a16="http://schemas.microsoft.com/office/drawing/2014/main" id="{BD50A136-2F5A-4764-ADDC-D48D703981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4622" y="1794947"/>
            <a:ext cx="1534619" cy="591855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1.1</a:t>
            </a:r>
          </a:p>
        </p:txBody>
      </p:sp>
      <p:sp>
        <p:nvSpPr>
          <p:cNvPr id="13" name="Label 1.2">
            <a:extLst>
              <a:ext uri="{FF2B5EF4-FFF2-40B4-BE49-F238E27FC236}">
                <a16:creationId xmlns="" xmlns:a16="http://schemas.microsoft.com/office/drawing/2014/main" id="{16926224-3F90-4884-9AC1-A5381D7880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4622" y="2707481"/>
            <a:ext cx="1534619" cy="606425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1.2</a:t>
            </a:r>
          </a:p>
        </p:txBody>
      </p:sp>
      <p:sp>
        <p:nvSpPr>
          <p:cNvPr id="15" name="Label 1.3">
            <a:extLst>
              <a:ext uri="{FF2B5EF4-FFF2-40B4-BE49-F238E27FC236}">
                <a16:creationId xmlns="" xmlns:a16="http://schemas.microsoft.com/office/drawing/2014/main" id="{D4719473-9C3F-493C-B20E-27CDBBA38B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4622" y="3597275"/>
            <a:ext cx="1534619" cy="606425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1.3</a:t>
            </a:r>
          </a:p>
        </p:txBody>
      </p:sp>
      <p:sp>
        <p:nvSpPr>
          <p:cNvPr id="17" name="Image 2 title">
            <a:extLst>
              <a:ext uri="{FF2B5EF4-FFF2-40B4-BE49-F238E27FC236}">
                <a16:creationId xmlns="" xmlns:a16="http://schemas.microsoft.com/office/drawing/2014/main" id="{DC526974-AF8C-4228-AAAA-33D0B8AB71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31596" y="4347439"/>
            <a:ext cx="2107323" cy="504825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Image 2 title</a:t>
            </a:r>
          </a:p>
        </p:txBody>
      </p:sp>
      <p:sp>
        <p:nvSpPr>
          <p:cNvPr id="19" name="Image 2">
            <a:extLst>
              <a:ext uri="{FF2B5EF4-FFF2-40B4-BE49-F238E27FC236}">
                <a16:creationId xmlns="" xmlns:a16="http://schemas.microsoft.com/office/drawing/2014/main" id="{812D2BB4-4991-47F8-9E82-9C9B41B052F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931596" y="1806537"/>
            <a:ext cx="2107323" cy="2397164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r>
              <a:rPr lang="en-US" dirty="0"/>
              <a:t>Image 2</a:t>
            </a:r>
          </a:p>
        </p:txBody>
      </p:sp>
      <p:sp>
        <p:nvSpPr>
          <p:cNvPr id="21" name="Label 2.1">
            <a:extLst>
              <a:ext uri="{FF2B5EF4-FFF2-40B4-BE49-F238E27FC236}">
                <a16:creationId xmlns="" xmlns:a16="http://schemas.microsoft.com/office/drawing/2014/main" id="{15D9E78D-62D4-4D7C-8E37-E1A000DA2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04580" y="1794947"/>
            <a:ext cx="1534619" cy="608524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2.1</a:t>
            </a:r>
          </a:p>
        </p:txBody>
      </p:sp>
      <p:sp>
        <p:nvSpPr>
          <p:cNvPr id="23" name="Label 2.2">
            <a:extLst>
              <a:ext uri="{FF2B5EF4-FFF2-40B4-BE49-F238E27FC236}">
                <a16:creationId xmlns="" xmlns:a16="http://schemas.microsoft.com/office/drawing/2014/main" id="{0ECEA5DA-0702-46DA-A4DD-66B7E7FF42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04579" y="2707481"/>
            <a:ext cx="1534619" cy="608524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2.2</a:t>
            </a:r>
          </a:p>
        </p:txBody>
      </p:sp>
      <p:sp>
        <p:nvSpPr>
          <p:cNvPr id="25" name="Label 2.3">
            <a:extLst>
              <a:ext uri="{FF2B5EF4-FFF2-40B4-BE49-F238E27FC236}">
                <a16:creationId xmlns="" xmlns:a16="http://schemas.microsoft.com/office/drawing/2014/main" id="{64C63D68-E200-46DF-8E34-92DC66FE87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04579" y="3579818"/>
            <a:ext cx="1534620" cy="608524"/>
          </a:xfrm>
        </p:spPr>
        <p:txBody>
          <a:bodyPr/>
          <a:lstStyle>
            <a:lvl1pPr marL="101600" indent="0">
              <a:buNone/>
              <a:defRPr/>
            </a:lvl1pPr>
          </a:lstStyle>
          <a:p>
            <a:pPr lvl="0"/>
            <a:r>
              <a:rPr lang="en-US" dirty="0"/>
              <a:t>Label 2.3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476705-5AD3-4E05-9DCF-CA01EBF96B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4569933-5FC5-4C73-96ED-E1AC0FC867F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FFFFFF"/>
                </a:solidFill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8A4DA0A-BA94-4C4E-A521-FB23D113A85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9507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/>
              <a:pPr algn="r">
                <a:buSzPct val="25000"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1300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005870-578B-46AE-A2A3-6292DB381E5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1301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3695700" cy="3962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981200"/>
            <a:ext cx="3695700" cy="3962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0D47C51-3C80-4755-B7C2-5947C2C8141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190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B3C057F-D236-4DBF-9685-4CE735C48B7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2583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CD4EAB6-F523-482B-9FB9-3FD171A35CC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995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4343715-5E32-48BA-80F7-566612ABE32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00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E20D97-5883-4277-8112-592B01E1FE7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3467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82229A-0F3B-4096-B900-E8FDAB1E9A2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361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66CC"/>
            </a:gs>
            <a:gs pos="100000">
              <a:srgbClr val="3366CC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7069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75438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  <a:p>
            <a:pPr lvl="3"/>
            <a:endParaRPr lang="zh-CN" altLang="en-US" smtClean="0"/>
          </a:p>
        </p:txBody>
      </p:sp>
      <p:sp>
        <p:nvSpPr>
          <p:cNvPr id="370696" name="Rectangle 8"/>
          <p:cNvSpPr>
            <a:spLocks noChangeArrowheads="1"/>
          </p:cNvSpPr>
          <p:nvPr/>
        </p:nvSpPr>
        <p:spPr bwMode="auto">
          <a:xfrm>
            <a:off x="0" y="0"/>
            <a:ext cx="381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zh-CN" altLang="en-US"/>
          </a:p>
        </p:txBody>
      </p:sp>
      <p:sp>
        <p:nvSpPr>
          <p:cNvPr id="370697" name="Rectangle 9"/>
          <p:cNvSpPr>
            <a:spLocks noChangeArrowheads="1"/>
          </p:cNvSpPr>
          <p:nvPr/>
        </p:nvSpPr>
        <p:spPr bwMode="auto">
          <a:xfrm>
            <a:off x="0" y="0"/>
            <a:ext cx="381000" cy="2286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zh-CN" altLang="en-US"/>
          </a:p>
        </p:txBody>
      </p:sp>
      <p:sp>
        <p:nvSpPr>
          <p:cNvPr id="370699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48400" y="6400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370700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fld id="{AF1E1C36-C150-455F-AA24-C47BBB27C023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hdr="0" ftr="0" dt="0"/>
  <p:txStyles>
    <p:titleStyle>
      <a:lvl1pPr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2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2pPr>
      <a:lvl3pPr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3pPr>
      <a:lvl4pPr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4pPr>
      <a:lvl5pPr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5pPr>
      <a:lvl6pPr marL="4572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6pPr>
      <a:lvl7pPr marL="9144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7pPr>
      <a:lvl8pPr marL="13716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8pPr>
      <a:lvl9pPr marL="18288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60000"/>
        </a:spcBef>
        <a:spcAft>
          <a:spcPct val="0"/>
        </a:spcAft>
        <a:buClr>
          <a:schemeClr val="tx1"/>
        </a:buClr>
        <a:buChar char="•"/>
        <a:defRPr kumimoji="1" sz="3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40000"/>
        </a:spcBef>
        <a:spcAft>
          <a:spcPct val="0"/>
        </a:spcAft>
        <a:buClr>
          <a:schemeClr val="tx1"/>
        </a:buClr>
        <a:buChar char="–"/>
        <a:defRPr kumimoji="1" sz="26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fontAlgn="base">
        <a:lnSpc>
          <a:spcPct val="95000"/>
        </a:lnSpc>
        <a:spcBef>
          <a:spcPct val="35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fontAlgn="base">
        <a:lnSpc>
          <a:spcPct val="75000"/>
        </a:lnSpc>
        <a:spcBef>
          <a:spcPct val="3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fontAlgn="base">
        <a:lnSpc>
          <a:spcPct val="75000"/>
        </a:lnSpc>
        <a:spcBef>
          <a:spcPct val="30000"/>
        </a:spcBef>
        <a:spcAft>
          <a:spcPct val="0"/>
        </a:spcAft>
        <a:buChar char="»"/>
        <a:defRPr kumimoji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3600" dirty="0">
                <a:latin typeface="+mj-lt"/>
              </a:rPr>
              <a:t>Click to add title</a:t>
            </a:r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4284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hangingPunct="1">
              <a:spcAft>
                <a:spcPts val="0"/>
              </a:spcAft>
            </a:pPr>
            <a:endParaRPr kern="0" dirty="0">
              <a:solidFill>
                <a:srgbClr val="FFFFFF"/>
              </a:solidFill>
            </a:endParaRPr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buSzPct val="25000"/>
            </a:pPr>
            <a:fld id="{00000000-1234-1234-1234-123412341234}" type="slidenum">
              <a:rPr lang="en-US" sz="9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buSzPct val="25000"/>
              </a:pPr>
              <a:t>‹#›</a:t>
            </a:fld>
            <a:endParaRPr lang="en-US" sz="900" kern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B8A108E-B0AF-4869-B5B8-3D3BB7BC7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028611"/>
            <a:ext cx="8229600" cy="2005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srgbClr val="000000">
                  <a:tint val="75000"/>
                </a:srgb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716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6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0.png"/><Relationship Id="rId4" Type="http://schemas.openxmlformats.org/officeDocument/2006/relationships/oleObject" Target="../embeddings/oleObject4.bin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6ECDD0-C971-4085-ADC9-4A23336A24F5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972802" name="Rectangle 2"/>
          <p:cNvSpPr>
            <a:spLocks noChangeArrowheads="1"/>
          </p:cNvSpPr>
          <p:nvPr/>
        </p:nvSpPr>
        <p:spPr bwMode="auto">
          <a:xfrm>
            <a:off x="609600" y="228600"/>
            <a:ext cx="82296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0"/>
              </a:spcBef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lnSpc>
                <a:spcPct val="85000"/>
              </a:lnSpc>
              <a:spcBef>
                <a:spcPct val="0"/>
              </a:spcBef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>
              <a:lnSpc>
                <a:spcPct val="85000"/>
              </a:lnSpc>
              <a:spcBef>
                <a:spcPct val="0"/>
              </a:spcBef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>
              <a:lnSpc>
                <a:spcPct val="85000"/>
              </a:lnSpc>
              <a:spcBef>
                <a:spcPct val="0"/>
              </a:spcBef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>
              <a:lnSpc>
                <a:spcPct val="85000"/>
              </a:lnSpc>
              <a:spcBef>
                <a:spcPct val="0"/>
              </a:spcBef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5000"/>
              <a:t>Computer Networks</a:t>
            </a:r>
            <a:r>
              <a:rPr lang="en-US" altLang="zh-CN"/>
              <a:t> </a:t>
            </a:r>
            <a:br>
              <a:rPr lang="en-US" altLang="zh-CN"/>
            </a:br>
            <a:r>
              <a:rPr lang="en-US" altLang="zh-CN">
                <a:latin typeface="宋体" panose="02010600030101010101" pitchFamily="2" charset="-122"/>
              </a:rPr>
              <a:t>(</a:t>
            </a:r>
            <a:r>
              <a:rPr lang="en-US" altLang="zh-CN"/>
              <a:t>4th Edition</a:t>
            </a:r>
            <a:r>
              <a:rPr lang="en-US" altLang="zh-CN">
                <a:latin typeface="宋体" panose="02010600030101010101" pitchFamily="2" charset="-122"/>
              </a:rPr>
              <a:t>)</a:t>
            </a:r>
            <a:r>
              <a:rPr lang="en-US" altLang="zh-CN"/>
              <a:t/>
            </a:r>
            <a:br>
              <a:rPr lang="en-US" altLang="zh-CN"/>
            </a:br>
            <a:r>
              <a:rPr lang="en-US" altLang="zh-CN"/>
              <a:t> </a:t>
            </a:r>
            <a:r>
              <a:rPr lang="en-US" altLang="zh-CN" sz="2500">
                <a:latin typeface="宋体" panose="02010600030101010101" pitchFamily="2" charset="-122"/>
              </a:rPr>
              <a:t>Andrew S. Tanenbaum</a:t>
            </a:r>
          </a:p>
        </p:txBody>
      </p:sp>
      <p:sp>
        <p:nvSpPr>
          <p:cNvPr id="972803" name="Text Box 3"/>
          <p:cNvSpPr txBox="1">
            <a:spLocks noChangeArrowheads="1"/>
          </p:cNvSpPr>
          <p:nvPr/>
        </p:nvSpPr>
        <p:spPr bwMode="auto">
          <a:xfrm>
            <a:off x="2057400" y="2971800"/>
            <a:ext cx="457200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chemeClr val="tx1"/>
                </a:solidFill>
              </a:rPr>
              <a:t>主讲教师:   陆魁军</a:t>
            </a:r>
          </a:p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chemeClr val="tx1"/>
                </a:solidFill>
              </a:rPr>
              <a:t>Email:   lukj@zju.edu.cn</a:t>
            </a:r>
          </a:p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chemeClr val="tx1"/>
                </a:solidFill>
              </a:rPr>
              <a:t>浙江大学计算机学院</a:t>
            </a:r>
          </a:p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chemeClr val="tx1"/>
                </a:solidFill>
              </a:rPr>
              <a:t>310027 浙江 杭州 玉泉校区</a:t>
            </a:r>
          </a:p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972804" name="Text Box 4"/>
          <p:cNvSpPr txBox="1">
            <a:spLocks noChangeArrowheads="1"/>
          </p:cNvSpPr>
          <p:nvPr/>
        </p:nvSpPr>
        <p:spPr bwMode="auto">
          <a:xfrm>
            <a:off x="381000" y="6172200"/>
            <a:ext cx="85344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zh-CN" altLang="zh-CN">
                <a:solidFill>
                  <a:schemeClr val="tx1"/>
                </a:solidFill>
                <a:latin typeface="Times New Roman" panose="02020603050405020304" pitchFamily="18" charset="0"/>
              </a:rPr>
              <a:t>©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Copyright  2003  by  lu  kui  jun  in  computer  department  of  Zhejiang  university,  All right 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862925-E944-4AEA-8F4D-D8CF6CE72E35}" type="slidenum">
              <a:rPr lang="zh-CN" altLang="en-US"/>
              <a:pPr/>
              <a:t>10</a:t>
            </a:fld>
            <a:endParaRPr lang="en-US" altLang="zh-CN"/>
          </a:p>
        </p:txBody>
      </p:sp>
      <p:sp>
        <p:nvSpPr>
          <p:cNvPr id="8345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9512" y="228600"/>
            <a:ext cx="8856984" cy="66294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15000"/>
              </a:spcBef>
            </a:pPr>
            <a:r>
              <a:rPr lang="zh-CN" altLang="en-US" sz="2600" dirty="0"/>
              <a:t>8</a:t>
            </a:r>
            <a:r>
              <a:rPr lang="zh-CN" altLang="en-US" sz="2600" dirty="0" smtClean="0"/>
              <a:t>.</a:t>
            </a:r>
            <a:r>
              <a:rPr lang="en-US" altLang="zh-CN" sz="2600" dirty="0" smtClean="0"/>
              <a:t>4.4</a:t>
            </a:r>
            <a:r>
              <a:rPr lang="zh-CN" altLang="en-US" sz="2600" dirty="0" smtClean="0"/>
              <a:t> </a:t>
            </a:r>
            <a:r>
              <a:rPr lang="en-US" altLang="zh-CN" sz="2600" dirty="0"/>
              <a:t>Transposition Ciphers</a:t>
            </a:r>
            <a:endParaRPr lang="zh-CN" altLang="en-US" b="1" dirty="0" smtClean="0"/>
          </a:p>
          <a:p>
            <a:pPr lvl="1">
              <a:lnSpc>
                <a:spcPct val="120000"/>
              </a:lnSpc>
              <a:spcBef>
                <a:spcPct val="15000"/>
              </a:spcBef>
            </a:pPr>
            <a:r>
              <a:rPr lang="en-US" altLang="zh-CN" sz="2400" dirty="0" smtClean="0"/>
              <a:t>reorder the letters but do not disguise them </a:t>
            </a:r>
            <a:r>
              <a:rPr lang="zh-CN" altLang="en-US" dirty="0" smtClean="0">
                <a:solidFill>
                  <a:srgbClr val="FF00FF"/>
                </a:solidFill>
              </a:rPr>
              <a:t>[</a:t>
            </a:r>
            <a:r>
              <a:rPr lang="en-US" altLang="zh-CN" dirty="0" smtClean="0">
                <a:solidFill>
                  <a:srgbClr val="FF0000"/>
                </a:solidFill>
              </a:rPr>
              <a:t>see fig 8-10</a:t>
            </a:r>
            <a:r>
              <a:rPr lang="zh-CN" altLang="en-US" dirty="0" smtClean="0">
                <a:solidFill>
                  <a:srgbClr val="FF0000"/>
                </a:solidFill>
              </a:rPr>
              <a:t>]</a:t>
            </a:r>
          </a:p>
          <a:p>
            <a:pPr lvl="2">
              <a:lnSpc>
                <a:spcPct val="120000"/>
              </a:lnSpc>
              <a:spcBef>
                <a:spcPct val="15000"/>
              </a:spcBef>
            </a:pPr>
            <a:r>
              <a:rPr lang="en-US" altLang="zh-CN" sz="2200" dirty="0" smtClean="0"/>
              <a:t>key </a:t>
            </a:r>
            <a:r>
              <a:rPr lang="en-US" altLang="zh-CN" sz="2200" dirty="0"/>
              <a:t>is MEGABUCK, i.e., 74512836</a:t>
            </a:r>
          </a:p>
          <a:p>
            <a:pPr lvl="2">
              <a:lnSpc>
                <a:spcPct val="120000"/>
              </a:lnSpc>
              <a:spcBef>
                <a:spcPct val="15000"/>
              </a:spcBef>
            </a:pPr>
            <a:r>
              <a:rPr lang="en-US" altLang="zh-CN" sz="2200" dirty="0"/>
              <a:t>The purpose of the key is to number the columns</a:t>
            </a:r>
          </a:p>
          <a:p>
            <a:pPr lvl="2">
              <a:lnSpc>
                <a:spcPct val="120000"/>
              </a:lnSpc>
              <a:spcBef>
                <a:spcPct val="15000"/>
              </a:spcBef>
            </a:pPr>
            <a:r>
              <a:rPr lang="en-US" altLang="zh-CN" sz="2200" dirty="0"/>
              <a:t>X and Y are 64-letter sequence,  we denote  </a:t>
            </a:r>
            <a:r>
              <a:rPr lang="zh-CN" altLang="zh-CN" sz="2200" dirty="0"/>
              <a:t>X = X</a:t>
            </a:r>
            <a:r>
              <a:rPr lang="zh-CN" altLang="zh-CN" sz="2200" baseline="-25000" dirty="0"/>
              <a:t>63 </a:t>
            </a:r>
            <a:r>
              <a:rPr lang="zh-CN" altLang="zh-CN" sz="2200" dirty="0"/>
              <a:t>X</a:t>
            </a:r>
            <a:r>
              <a:rPr lang="zh-CN" altLang="zh-CN" sz="2200" baseline="-25000" dirty="0"/>
              <a:t>62 </a:t>
            </a:r>
            <a:r>
              <a:rPr lang="zh-CN" altLang="zh-CN" sz="2200" dirty="0"/>
              <a:t>... X</a:t>
            </a:r>
            <a:r>
              <a:rPr lang="zh-CN" altLang="zh-CN" sz="2200" baseline="-25000" dirty="0"/>
              <a:t>1 </a:t>
            </a:r>
            <a:r>
              <a:rPr lang="zh-CN" altLang="zh-CN" sz="2200" dirty="0"/>
              <a:t>X</a:t>
            </a:r>
            <a:r>
              <a:rPr lang="zh-CN" altLang="zh-CN" sz="2200" baseline="-25000" dirty="0"/>
              <a:t>0</a:t>
            </a:r>
            <a:r>
              <a:rPr lang="zh-CN" altLang="zh-CN" sz="2200" dirty="0"/>
              <a:t>，Y = Y</a:t>
            </a:r>
            <a:r>
              <a:rPr lang="zh-CN" altLang="zh-CN" sz="2200" baseline="-25000" dirty="0"/>
              <a:t>63 </a:t>
            </a:r>
            <a:r>
              <a:rPr lang="zh-CN" altLang="zh-CN" sz="2200" dirty="0"/>
              <a:t>Y</a:t>
            </a:r>
            <a:r>
              <a:rPr lang="zh-CN" altLang="zh-CN" sz="2200" baseline="-25000" dirty="0"/>
              <a:t>62 </a:t>
            </a:r>
            <a:r>
              <a:rPr lang="zh-CN" altLang="zh-CN" sz="2200" dirty="0"/>
              <a:t>... Y</a:t>
            </a:r>
            <a:r>
              <a:rPr lang="zh-CN" altLang="zh-CN" sz="2200" baseline="-25000" dirty="0"/>
              <a:t>1 </a:t>
            </a:r>
            <a:r>
              <a:rPr lang="zh-CN" altLang="zh-CN" sz="2200" dirty="0"/>
              <a:t>Y</a:t>
            </a:r>
            <a:r>
              <a:rPr lang="zh-CN" altLang="zh-CN" sz="2200" baseline="-25000" dirty="0"/>
              <a:t>0</a:t>
            </a:r>
            <a:r>
              <a:rPr lang="zh-CN" altLang="zh-CN" sz="2200" dirty="0"/>
              <a:t>，Y=f(X) is decided by following table:</a:t>
            </a:r>
            <a:endParaRPr lang="zh-CN" altLang="en-US" sz="2200" dirty="0"/>
          </a:p>
          <a:p>
            <a:pPr lvl="2">
              <a:lnSpc>
                <a:spcPct val="120000"/>
              </a:lnSpc>
              <a:spcBef>
                <a:spcPct val="15000"/>
              </a:spcBef>
            </a:pPr>
            <a:endParaRPr lang="zh-CN" altLang="en-US" sz="2200" dirty="0"/>
          </a:p>
          <a:p>
            <a:pPr lvl="2">
              <a:lnSpc>
                <a:spcPct val="120000"/>
              </a:lnSpc>
              <a:spcBef>
                <a:spcPct val="15000"/>
              </a:spcBef>
            </a:pPr>
            <a:endParaRPr lang="zh-CN" altLang="en-US" sz="2200" dirty="0"/>
          </a:p>
          <a:p>
            <a:pPr lvl="2">
              <a:lnSpc>
                <a:spcPct val="120000"/>
              </a:lnSpc>
              <a:spcBef>
                <a:spcPct val="15000"/>
              </a:spcBef>
            </a:pPr>
            <a:endParaRPr lang="zh-CN" altLang="en-US" sz="2200" dirty="0"/>
          </a:p>
          <a:p>
            <a:pPr lvl="2">
              <a:lnSpc>
                <a:spcPct val="120000"/>
              </a:lnSpc>
              <a:spcBef>
                <a:spcPct val="15000"/>
              </a:spcBef>
            </a:pPr>
            <a:r>
              <a:rPr lang="zh-CN" altLang="en-US" sz="2200" dirty="0"/>
              <a:t>S</a:t>
            </a:r>
            <a:r>
              <a:rPr lang="en-US" altLang="zh-CN" sz="2200" dirty="0" err="1"/>
              <a:t>ome</a:t>
            </a:r>
            <a:r>
              <a:rPr lang="en-US" altLang="zh-CN" sz="2200" dirty="0"/>
              <a:t> transposition ciphers accept a fixed-length block of input and produce a fixed-length block of output</a:t>
            </a:r>
            <a:endParaRPr lang="zh-CN" altLang="zh-CN" sz="2200" dirty="0"/>
          </a:p>
          <a:p>
            <a:pPr lvl="2">
              <a:lnSpc>
                <a:spcPct val="120000"/>
              </a:lnSpc>
              <a:spcBef>
                <a:spcPct val="15000"/>
              </a:spcBef>
              <a:buFontTx/>
              <a:buNone/>
            </a:pPr>
            <a:endParaRPr lang="zh-CN" altLang="zh-CN" sz="2600" dirty="0"/>
          </a:p>
        </p:txBody>
      </p:sp>
      <p:graphicFrame>
        <p:nvGraphicFramePr>
          <p:cNvPr id="8345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728225"/>
              </p:ext>
            </p:extLst>
          </p:nvPr>
        </p:nvGraphicFramePr>
        <p:xfrm>
          <a:off x="2051720" y="3861048"/>
          <a:ext cx="518160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571" name="工作表" r:id="rId3" imgW="2543413" imgH="409813" progId="Excel.Sheet.8">
                  <p:embed/>
                </p:oleObj>
              </mc:Choice>
              <mc:Fallback>
                <p:oleObj name="工作表" r:id="rId3" imgW="2543413" imgH="409813" progId="Excel.Shee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3861048"/>
                        <a:ext cx="5181600" cy="7937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257E90-F895-4AAE-9E56-B0CB708A46BF}" type="slidenum">
              <a:rPr lang="zh-CN" altLang="en-US"/>
              <a:pPr/>
              <a:t>100</a:t>
            </a:fld>
            <a:endParaRPr lang="en-US" altLang="zh-CN"/>
          </a:p>
        </p:txBody>
      </p:sp>
      <p:sp>
        <p:nvSpPr>
          <p:cNvPr id="1009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28600"/>
            <a:ext cx="8763000" cy="3962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  <a:tabLst>
                <a:tab pos="4003675" algn="l"/>
              </a:tabLst>
            </a:pPr>
            <a:r>
              <a:rPr lang="zh-CN" altLang="en-US">
                <a:solidFill>
                  <a:srgbClr val="66FFFF"/>
                </a:solidFill>
              </a:rPr>
              <a:t>8.9.4 </a:t>
            </a:r>
            <a:r>
              <a:rPr lang="en-US" altLang="zh-CN">
                <a:solidFill>
                  <a:srgbClr val="66FFFF"/>
                </a:solidFill>
              </a:rPr>
              <a:t>Mobile Code Security</a:t>
            </a:r>
            <a:endParaRPr lang="zh-CN" altLang="zh-CN"/>
          </a:p>
          <a:p>
            <a:pPr>
              <a:lnSpc>
                <a:spcPct val="90000"/>
              </a:lnSpc>
              <a:tabLst>
                <a:tab pos="4003675" algn="l"/>
              </a:tabLst>
            </a:pPr>
            <a:r>
              <a:rPr lang="en-US" altLang="zh-CN" sz="2200"/>
              <a:t>Web pages often contain mobile code. Mobile code is  small program, including Java applets, ActiveX controls, and JavaScripts.</a:t>
            </a:r>
          </a:p>
          <a:p>
            <a:pPr>
              <a:lnSpc>
                <a:spcPct val="90000"/>
              </a:lnSpc>
              <a:buFontTx/>
              <a:buNone/>
              <a:tabLst>
                <a:tab pos="4003675" algn="l"/>
              </a:tabLst>
            </a:pPr>
            <a:r>
              <a:rPr lang="en-US" altLang="zh-CN" sz="2600">
                <a:solidFill>
                  <a:srgbClr val="66FFFF"/>
                </a:solidFill>
              </a:rPr>
              <a:t>Java Applets Security</a:t>
            </a:r>
          </a:p>
          <a:p>
            <a:pPr>
              <a:lnSpc>
                <a:spcPct val="90000"/>
              </a:lnSpc>
              <a:tabLst>
                <a:tab pos="4003675" algn="l"/>
              </a:tabLst>
            </a:pPr>
            <a:r>
              <a:rPr lang="en-US" altLang="zh-CN" sz="2200"/>
              <a:t>Java applets are small Java programs compiled to a stack-oriented machine language call JVM (Java Virtual Machine).</a:t>
            </a:r>
          </a:p>
          <a:p>
            <a:pPr>
              <a:lnSpc>
                <a:spcPct val="90000"/>
              </a:lnSpc>
              <a:tabLst>
                <a:tab pos="4003675" algn="l"/>
              </a:tabLst>
            </a:pPr>
            <a:r>
              <a:rPr lang="en-US" altLang="zh-CN" sz="2200"/>
              <a:t>The applets are usually inserted into a JVM interpreter inside the browser. [ </a:t>
            </a:r>
            <a:r>
              <a:rPr lang="en-US" altLang="zh-CN" sz="2200">
                <a:solidFill>
                  <a:srgbClr val="FF00FF"/>
                </a:solidFill>
              </a:rPr>
              <a:t>Fig 8-53</a:t>
            </a:r>
            <a:r>
              <a:rPr lang="en-US" altLang="zh-CN" sz="2200"/>
              <a:t>]</a:t>
            </a:r>
          </a:p>
          <a:p>
            <a:pPr>
              <a:lnSpc>
                <a:spcPct val="90000"/>
              </a:lnSpc>
              <a:tabLst>
                <a:tab pos="4003675" algn="l"/>
              </a:tabLst>
            </a:pPr>
            <a:r>
              <a:rPr lang="en-US" altLang="zh-CN" sz="2200"/>
              <a:t>Every instruction is examined by the interpreter before being executed.</a:t>
            </a:r>
          </a:p>
          <a:p>
            <a:pPr>
              <a:lnSpc>
                <a:spcPct val="90000"/>
              </a:lnSpc>
              <a:tabLst>
                <a:tab pos="4003675" algn="l"/>
              </a:tabLst>
            </a:pPr>
            <a:r>
              <a:rPr lang="en-US" altLang="zh-CN" sz="2200"/>
              <a:t>If an applet is not trusted, it is encapsulated in sandbox to restrict its behavior.</a:t>
            </a:r>
          </a:p>
          <a:p>
            <a:pPr>
              <a:lnSpc>
                <a:spcPct val="90000"/>
              </a:lnSpc>
              <a:tabLst>
                <a:tab pos="4003675" algn="l"/>
              </a:tabLst>
            </a:pPr>
            <a:r>
              <a:rPr lang="en-US" altLang="zh-CN" sz="2200"/>
              <a:t>When an applets tries to use a system resource, its call is passed to a security monitor for approval. </a:t>
            </a:r>
          </a:p>
          <a:p>
            <a:pPr lvl="1">
              <a:lnSpc>
                <a:spcPct val="90000"/>
              </a:lnSpc>
              <a:tabLst>
                <a:tab pos="4003675" algn="l"/>
              </a:tabLst>
            </a:pPr>
            <a:r>
              <a:rPr lang="en-US" altLang="zh-CN" sz="2000"/>
              <a:t>The monitor examines the call in light of the local security policy, and then makes a decision to allow or reject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151F20-D6E3-4F59-9D5B-AFEE167D267B}" type="slidenum">
              <a:rPr lang="zh-CN" altLang="en-US"/>
              <a:pPr/>
              <a:t>101</a:t>
            </a:fld>
            <a:endParaRPr lang="en-US" altLang="zh-CN"/>
          </a:p>
        </p:txBody>
      </p:sp>
      <p:sp>
        <p:nvSpPr>
          <p:cNvPr id="10106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763000" cy="3962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600">
                <a:solidFill>
                  <a:srgbClr val="66FFFF"/>
                </a:solidFill>
              </a:rPr>
              <a:t>ActiveX </a:t>
            </a:r>
          </a:p>
          <a:p>
            <a:pPr>
              <a:lnSpc>
                <a:spcPct val="90000"/>
              </a:lnSpc>
            </a:pPr>
            <a:r>
              <a:rPr lang="en-US" altLang="zh-CN" sz="2200"/>
              <a:t>ActiveX controls are Pentium binary programs that can be embedded in Web pages.</a:t>
            </a:r>
          </a:p>
          <a:p>
            <a:pPr>
              <a:lnSpc>
                <a:spcPct val="90000"/>
              </a:lnSpc>
            </a:pPr>
            <a:r>
              <a:rPr lang="en-US" altLang="zh-CN" sz="2200"/>
              <a:t>When one of them is encountered, it is checked whether to execute it.</a:t>
            </a:r>
          </a:p>
          <a:p>
            <a:pPr>
              <a:lnSpc>
                <a:spcPct val="90000"/>
              </a:lnSpc>
            </a:pPr>
            <a:r>
              <a:rPr lang="en-US" altLang="zh-CN" sz="2200"/>
              <a:t>The check is based on code signing, an idea from Microsoft.</a:t>
            </a:r>
          </a:p>
          <a:p>
            <a:pPr>
              <a:lnSpc>
                <a:spcPct val="90000"/>
              </a:lnSpc>
            </a:pPr>
            <a:r>
              <a:rPr lang="en-US" altLang="zh-CN" sz="2200"/>
              <a:t>Each ActiveX control is accompanied by a digital signature----a hash of the code signed by its creator using public key cryptograph.</a:t>
            </a:r>
          </a:p>
          <a:p>
            <a:pPr>
              <a:lnSpc>
                <a:spcPct val="90000"/>
              </a:lnSpc>
            </a:pPr>
            <a:r>
              <a:rPr lang="en-US" altLang="zh-CN" sz="2200"/>
              <a:t>Before executing an ActiveX control, browser first checks its signature to verify its integrity.</a:t>
            </a:r>
          </a:p>
          <a:p>
            <a:pPr>
              <a:lnSpc>
                <a:spcPct val="90000"/>
              </a:lnSpc>
            </a:pPr>
            <a:r>
              <a:rPr lang="en-US" altLang="zh-CN" sz="2200"/>
              <a:t>Then browser checks its internal table to see if the program’s creator is trusted or there is trust chain back to a trusted person.</a:t>
            </a:r>
          </a:p>
          <a:p>
            <a:pPr>
              <a:lnSpc>
                <a:spcPct val="90000"/>
              </a:lnSpc>
            </a:pPr>
            <a:r>
              <a:rPr lang="en-US" altLang="zh-CN" sz="2200"/>
              <a:t>If both checks pass, the control is executed.</a:t>
            </a:r>
          </a:p>
        </p:txBody>
      </p:sp>
      <p:sp>
        <p:nvSpPr>
          <p:cNvPr id="1010691" name="Rectangle 3"/>
          <p:cNvSpPr>
            <a:spLocks noChangeArrowheads="1"/>
          </p:cNvSpPr>
          <p:nvPr/>
        </p:nvSpPr>
        <p:spPr bwMode="auto">
          <a:xfrm>
            <a:off x="914400" y="0"/>
            <a:ext cx="7315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0"/>
              </a:spcBef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lnSpc>
                <a:spcPct val="85000"/>
              </a:lnSpc>
              <a:spcBef>
                <a:spcPct val="0"/>
              </a:spcBef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>
              <a:lnSpc>
                <a:spcPct val="85000"/>
              </a:lnSpc>
              <a:spcBef>
                <a:spcPct val="0"/>
              </a:spcBef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>
              <a:lnSpc>
                <a:spcPct val="85000"/>
              </a:lnSpc>
              <a:spcBef>
                <a:spcPct val="0"/>
              </a:spcBef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>
              <a:lnSpc>
                <a:spcPct val="85000"/>
              </a:lnSpc>
              <a:spcBef>
                <a:spcPct val="0"/>
              </a:spcBef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/>
              <a:t>8.9 </a:t>
            </a:r>
            <a:r>
              <a:rPr lang="en-US" altLang="zh-CN"/>
              <a:t>WEB SECURITY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2F0410-354D-48F2-910E-67677AC858E5}" type="slidenum">
              <a:rPr lang="zh-CN" altLang="en-US"/>
              <a:pPr/>
              <a:t>102</a:t>
            </a:fld>
            <a:endParaRPr lang="en-US" altLang="zh-CN"/>
          </a:p>
        </p:txBody>
      </p:sp>
      <p:sp>
        <p:nvSpPr>
          <p:cNvPr id="10117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763000" cy="3962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600">
                <a:solidFill>
                  <a:srgbClr val="66FFFF"/>
                </a:solidFill>
              </a:rPr>
              <a:t>JavaScript</a:t>
            </a:r>
          </a:p>
          <a:p>
            <a:pPr>
              <a:lnSpc>
                <a:spcPct val="90000"/>
              </a:lnSpc>
            </a:pPr>
            <a:r>
              <a:rPr lang="en-US" altLang="zh-CN" sz="2200"/>
              <a:t>ActiveX controls are Pentium binary programs that can be embedded in Web pages.</a:t>
            </a:r>
          </a:p>
          <a:p>
            <a:pPr>
              <a:lnSpc>
                <a:spcPct val="90000"/>
              </a:lnSpc>
            </a:pPr>
            <a:r>
              <a:rPr lang="en-US" altLang="zh-CN" sz="2200"/>
              <a:t>JavaScript does not have any formal security model, but it does have a long history of leaky (</a:t>
            </a:r>
            <a:r>
              <a:rPr lang="zh-CN" altLang="zh-CN" sz="2200"/>
              <a:t>有漏洞的) </a:t>
            </a:r>
            <a:r>
              <a:rPr lang="zh-CN" altLang="en-US" sz="2200"/>
              <a:t> </a:t>
            </a:r>
            <a:r>
              <a:rPr lang="en-US" altLang="zh-CN" sz="2200"/>
              <a:t>implements.</a:t>
            </a:r>
          </a:p>
        </p:txBody>
      </p:sp>
      <p:sp>
        <p:nvSpPr>
          <p:cNvPr id="1011715" name="Rectangle 3"/>
          <p:cNvSpPr>
            <a:spLocks noChangeArrowheads="1"/>
          </p:cNvSpPr>
          <p:nvPr/>
        </p:nvSpPr>
        <p:spPr bwMode="auto">
          <a:xfrm>
            <a:off x="914400" y="0"/>
            <a:ext cx="7315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0"/>
              </a:spcBef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lnSpc>
                <a:spcPct val="85000"/>
              </a:lnSpc>
              <a:spcBef>
                <a:spcPct val="0"/>
              </a:spcBef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>
              <a:lnSpc>
                <a:spcPct val="85000"/>
              </a:lnSpc>
              <a:spcBef>
                <a:spcPct val="0"/>
              </a:spcBef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>
              <a:lnSpc>
                <a:spcPct val="85000"/>
              </a:lnSpc>
              <a:spcBef>
                <a:spcPct val="0"/>
              </a:spcBef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>
              <a:lnSpc>
                <a:spcPct val="85000"/>
              </a:lnSpc>
              <a:spcBef>
                <a:spcPct val="0"/>
              </a:spcBef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/>
              <a:t>8.9 </a:t>
            </a:r>
            <a:r>
              <a:rPr lang="en-US" altLang="zh-CN"/>
              <a:t>WEB SECURITY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D4ABFD-C12E-4CAC-BD7E-DA00603A67BC}" type="slidenum">
              <a:rPr lang="zh-CN" altLang="en-US"/>
              <a:pPr/>
              <a:t>11</a:t>
            </a:fld>
            <a:endParaRPr lang="en-US" altLang="zh-CN"/>
          </a:p>
        </p:txBody>
      </p:sp>
      <p:pic>
        <p:nvPicPr>
          <p:cNvPr id="580615" name="Picture 7" descr="8-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763000" cy="377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0616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2362200" y="5562600"/>
            <a:ext cx="4495800" cy="685800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2200" dirty="0" smtClean="0"/>
              <a:t>Fig.8.10  A </a:t>
            </a:r>
            <a:r>
              <a:rPr lang="en-US" altLang="zh-CN" sz="2200" dirty="0"/>
              <a:t>transposition cipher.</a:t>
            </a:r>
          </a:p>
        </p:txBody>
      </p:sp>
    </p:spTree>
  </p:cSld>
  <p:clrMapOvr>
    <a:masterClrMapping/>
  </p:clrMapOvr>
  <p:transition>
    <p:cover dir="l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3BABCD-9DD9-4879-AE7B-01CAD6011E75}" type="slidenum">
              <a:rPr lang="zh-CN" altLang="en-US"/>
              <a:pPr/>
              <a:t>12</a:t>
            </a:fld>
            <a:endParaRPr lang="en-US" altLang="zh-CN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763000" cy="914400"/>
          </a:xfrm>
        </p:spPr>
        <p:txBody>
          <a:bodyPr/>
          <a:lstStyle/>
          <a:p>
            <a:r>
              <a:rPr lang="zh-CN" altLang="en-US" dirty="0"/>
              <a:t>8</a:t>
            </a:r>
            <a:r>
              <a:rPr lang="zh-CN" altLang="en-US" dirty="0" smtClean="0"/>
              <a:t>.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/>
              <a:t>SYMMETRIC-KEY ALGORITHMS</a:t>
            </a:r>
            <a:endParaRPr lang="zh-CN" altLang="zh-CN" dirty="0"/>
          </a:p>
        </p:txBody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610600" cy="2209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600" b="1" dirty="0">
                <a:latin typeface="宋体" panose="02010600030101010101" pitchFamily="2" charset="-122"/>
              </a:rPr>
              <a:t>Making encryption algorithm as complex as possible, so that the cryptanalyst makes no sense of it.</a:t>
            </a:r>
          </a:p>
          <a:p>
            <a:pPr>
              <a:lnSpc>
                <a:spcPct val="90000"/>
              </a:lnSpc>
            </a:pPr>
            <a:r>
              <a:rPr lang="en-US" altLang="zh-CN" sz="2600" b="1" dirty="0">
                <a:latin typeface="宋体" panose="02010600030101010101" pitchFamily="2" charset="-122"/>
              </a:rPr>
              <a:t>Transpositions and substitutions can be implemented with simple circuits.</a:t>
            </a:r>
            <a:r>
              <a:rPr lang="zh-CN" altLang="en-US" sz="2600" b="1" dirty="0">
                <a:latin typeface="宋体" panose="02010600030101010101" pitchFamily="2" charset="-122"/>
              </a:rPr>
              <a:t> </a:t>
            </a:r>
            <a:r>
              <a:rPr lang="zh-CN" altLang="en-US" sz="26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[</a:t>
            </a:r>
            <a:r>
              <a:rPr lang="en-US" altLang="zh-CN" sz="26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fig 8-13]</a:t>
            </a:r>
            <a:endParaRPr lang="en-US" altLang="zh-CN" sz="26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pic>
        <p:nvPicPr>
          <p:cNvPr id="524293" name="Picture 5" descr="8-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05200"/>
            <a:ext cx="8291513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4294" name="Rectangle 6"/>
          <p:cNvSpPr>
            <a:spLocks noChangeArrowheads="1"/>
          </p:cNvSpPr>
          <p:nvPr/>
        </p:nvSpPr>
        <p:spPr bwMode="auto">
          <a:xfrm>
            <a:off x="1676400" y="5791200"/>
            <a:ext cx="5791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6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2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Fig.8.13 </a:t>
            </a:r>
            <a:r>
              <a:rPr lang="en-US" altLang="zh-CN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Basic elements of product ciphers.  (a) P-box.  (b) S-box.  (c) Product.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572431-FA0C-4C10-85FD-EC610D417D61}" type="slidenum">
              <a:rPr lang="zh-CN" altLang="en-US"/>
              <a:pPr/>
              <a:t>13</a:t>
            </a:fld>
            <a:endParaRPr lang="en-US" altLang="zh-CN"/>
          </a:p>
        </p:txBody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04800"/>
            <a:ext cx="8763000" cy="2286000"/>
          </a:xfrm>
        </p:spPr>
        <p:txBody>
          <a:bodyPr/>
          <a:lstStyle/>
          <a:p>
            <a:pPr lvl="1"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US" altLang="zh-CN" dirty="0">
                <a:latin typeface="宋体" panose="02010600030101010101" pitchFamily="2" charset="-122"/>
              </a:rPr>
              <a:t>Implementation with simple circuit for substitution and transposition.</a:t>
            </a:r>
            <a:r>
              <a:rPr lang="zh-CN" altLang="en-US" sz="2000" dirty="0"/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-[</a:t>
            </a:r>
            <a:r>
              <a:rPr lang="en-US" altLang="zh-CN" sz="2000" dirty="0">
                <a:solidFill>
                  <a:srgbClr val="FF0000"/>
                </a:solidFill>
              </a:rPr>
              <a:t>see fig </a:t>
            </a:r>
            <a:r>
              <a:rPr lang="en-US" altLang="zh-CN" sz="2000" dirty="0" smtClean="0">
                <a:solidFill>
                  <a:srgbClr val="FF0000"/>
                </a:solidFill>
              </a:rPr>
              <a:t>8-13(a</a:t>
            </a:r>
            <a:r>
              <a:rPr lang="en-US" altLang="zh-CN" sz="2000" dirty="0">
                <a:solidFill>
                  <a:srgbClr val="FF0000"/>
                </a:solidFill>
              </a:rPr>
              <a:t>)(b)</a:t>
            </a:r>
            <a:r>
              <a:rPr lang="zh-CN" altLang="en-US" sz="2000" dirty="0">
                <a:solidFill>
                  <a:srgbClr val="FF0000"/>
                </a:solidFill>
              </a:rPr>
              <a:t>]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Tx/>
              <a:buChar char="•"/>
            </a:pPr>
            <a:endParaRPr lang="en-US" altLang="zh-CN" sz="2000" dirty="0"/>
          </a:p>
          <a:p>
            <a:pPr lvl="2">
              <a:lnSpc>
                <a:spcPct val="100000"/>
              </a:lnSpc>
              <a:spcBef>
                <a:spcPct val="0"/>
              </a:spcBef>
              <a:buFontTx/>
              <a:buChar char="–"/>
            </a:pPr>
            <a:r>
              <a:rPr lang="en-US" altLang="zh-CN" sz="2200" dirty="0"/>
              <a:t>Substitution---S-Box</a:t>
            </a:r>
          </a:p>
          <a:p>
            <a:pPr lvl="3">
              <a:lnSpc>
                <a:spcPct val="100000"/>
              </a:lnSpc>
              <a:spcBef>
                <a:spcPct val="0"/>
              </a:spcBef>
            </a:pPr>
            <a:r>
              <a:rPr lang="en-US" altLang="zh-CN" sz="2200" dirty="0"/>
              <a:t>Plaintext character </a:t>
            </a:r>
            <a:r>
              <a:rPr lang="zh-CN" altLang="zh-CN" sz="2200" dirty="0"/>
              <a:t>x(3 bit), ciphertext character y(3 bit), y=f(x) is decided by following left table:</a:t>
            </a:r>
          </a:p>
          <a:p>
            <a:pPr lvl="3">
              <a:lnSpc>
                <a:spcPct val="100000"/>
              </a:lnSpc>
              <a:spcBef>
                <a:spcPct val="0"/>
              </a:spcBef>
            </a:pPr>
            <a:endParaRPr lang="zh-CN" altLang="zh-CN" sz="2200" dirty="0"/>
          </a:p>
          <a:p>
            <a:pPr lvl="3">
              <a:lnSpc>
                <a:spcPct val="100000"/>
              </a:lnSpc>
              <a:spcBef>
                <a:spcPct val="0"/>
              </a:spcBef>
            </a:pPr>
            <a:endParaRPr lang="zh-CN" altLang="zh-CN" dirty="0"/>
          </a:p>
          <a:p>
            <a:pPr lvl="3">
              <a:lnSpc>
                <a:spcPct val="100000"/>
              </a:lnSpc>
              <a:spcBef>
                <a:spcPct val="0"/>
              </a:spcBef>
            </a:pPr>
            <a:endParaRPr lang="zh-CN" altLang="en-US" dirty="0"/>
          </a:p>
          <a:p>
            <a:pPr lvl="3">
              <a:lnSpc>
                <a:spcPct val="100000"/>
              </a:lnSpc>
              <a:spcBef>
                <a:spcPct val="0"/>
              </a:spcBef>
            </a:pPr>
            <a:endParaRPr lang="zh-CN" altLang="zh-CN" dirty="0"/>
          </a:p>
          <a:p>
            <a:pPr lvl="2">
              <a:lnSpc>
                <a:spcPct val="100000"/>
              </a:lnSpc>
              <a:spcBef>
                <a:spcPct val="0"/>
              </a:spcBef>
              <a:buFontTx/>
              <a:buChar char="–"/>
            </a:pPr>
            <a:r>
              <a:rPr lang="en-US" altLang="zh-CN" sz="2200" dirty="0"/>
              <a:t>Permutation=Transposition---P-Box</a:t>
            </a:r>
          </a:p>
          <a:p>
            <a:pPr lvl="3">
              <a:lnSpc>
                <a:spcPct val="100000"/>
              </a:lnSpc>
              <a:spcBef>
                <a:spcPct val="0"/>
              </a:spcBef>
            </a:pPr>
            <a:r>
              <a:rPr lang="zh-CN" altLang="zh-CN" sz="2200" dirty="0"/>
              <a:t>X,Y are sequences of 8 bit, X = X</a:t>
            </a:r>
            <a:r>
              <a:rPr lang="zh-CN" altLang="zh-CN" sz="2200" baseline="-25000" dirty="0"/>
              <a:t>7 </a:t>
            </a:r>
            <a:r>
              <a:rPr lang="zh-CN" altLang="zh-CN" sz="2200" dirty="0"/>
              <a:t>X</a:t>
            </a:r>
            <a:r>
              <a:rPr lang="zh-CN" altLang="zh-CN" sz="2200" baseline="-25000" dirty="0"/>
              <a:t>6 </a:t>
            </a:r>
            <a:r>
              <a:rPr lang="zh-CN" altLang="zh-CN" sz="2200" dirty="0"/>
              <a:t>... X</a:t>
            </a:r>
            <a:r>
              <a:rPr lang="zh-CN" altLang="zh-CN" sz="2200" baseline="-25000" dirty="0"/>
              <a:t>1 </a:t>
            </a:r>
            <a:r>
              <a:rPr lang="zh-CN" altLang="zh-CN" sz="2200" dirty="0"/>
              <a:t>X</a:t>
            </a:r>
            <a:r>
              <a:rPr lang="zh-CN" altLang="zh-CN" sz="2200" baseline="-25000" dirty="0"/>
              <a:t>0</a:t>
            </a:r>
            <a:r>
              <a:rPr lang="zh-CN" altLang="zh-CN" sz="2200" dirty="0"/>
              <a:t>，</a:t>
            </a:r>
            <a:r>
              <a:rPr lang="zh-CN" altLang="zh-CN" sz="2200" baseline="-25000" dirty="0"/>
              <a:t> </a:t>
            </a:r>
          </a:p>
          <a:p>
            <a:pPr lvl="3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200" dirty="0"/>
              <a:t>  Y = Y</a:t>
            </a:r>
            <a:r>
              <a:rPr lang="zh-CN" altLang="zh-CN" sz="2200" baseline="-25000" dirty="0"/>
              <a:t>7 </a:t>
            </a:r>
            <a:r>
              <a:rPr lang="zh-CN" altLang="zh-CN" sz="2200" dirty="0"/>
              <a:t>Y</a:t>
            </a:r>
            <a:r>
              <a:rPr lang="zh-CN" altLang="zh-CN" sz="2200" baseline="-25000" dirty="0"/>
              <a:t>6 </a:t>
            </a:r>
            <a:r>
              <a:rPr lang="zh-CN" altLang="zh-CN" sz="2200" dirty="0"/>
              <a:t>... Y</a:t>
            </a:r>
            <a:r>
              <a:rPr lang="zh-CN" altLang="zh-CN" sz="2200" baseline="-25000" dirty="0"/>
              <a:t>1 </a:t>
            </a:r>
            <a:r>
              <a:rPr lang="zh-CN" altLang="zh-CN" sz="2200" dirty="0"/>
              <a:t>Y</a:t>
            </a:r>
            <a:r>
              <a:rPr lang="zh-CN" altLang="zh-CN" sz="2200" baseline="-25000" dirty="0"/>
              <a:t>0</a:t>
            </a:r>
            <a:r>
              <a:rPr lang="zh-CN" altLang="zh-CN" sz="2200" dirty="0"/>
              <a:t>，Y=f(X) is decided by above  right table:</a:t>
            </a:r>
          </a:p>
          <a:p>
            <a:pPr lvl="2">
              <a:lnSpc>
                <a:spcPct val="100000"/>
              </a:lnSpc>
              <a:spcBef>
                <a:spcPct val="0"/>
              </a:spcBef>
              <a:buFontTx/>
              <a:buChar char="–"/>
            </a:pPr>
            <a:r>
              <a:rPr lang="zh-CN" altLang="en-US" sz="2200" dirty="0"/>
              <a:t>T</a:t>
            </a:r>
            <a:r>
              <a:rPr lang="en-US" altLang="zh-CN" sz="2200" dirty="0"/>
              <a:t>he real power thing is the product</a:t>
            </a:r>
          </a:p>
          <a:p>
            <a:pPr lvl="3">
              <a:lnSpc>
                <a:spcPct val="100000"/>
              </a:lnSpc>
              <a:spcBef>
                <a:spcPct val="0"/>
              </a:spcBef>
            </a:pPr>
            <a:r>
              <a:rPr lang="en-US" altLang="zh-CN" dirty="0"/>
              <a:t>By inclusion of a sufficiently large number of stages in the </a:t>
            </a:r>
            <a:r>
              <a:rPr lang="en-US" altLang="zh-CN" dirty="0" err="1"/>
              <a:t>product,the</a:t>
            </a:r>
            <a:r>
              <a:rPr lang="en-US" altLang="zh-CN" dirty="0"/>
              <a:t> output can be made to be an exceedingly complicated function of the input.</a:t>
            </a:r>
            <a:endParaRPr lang="zh-CN" altLang="zh-CN" dirty="0"/>
          </a:p>
          <a:p>
            <a:pPr lvl="3">
              <a:lnSpc>
                <a:spcPct val="100000"/>
              </a:lnSpc>
              <a:spcBef>
                <a:spcPct val="0"/>
              </a:spcBef>
            </a:pPr>
            <a:endParaRPr lang="zh-CN" altLang="zh-CN" sz="2200" dirty="0"/>
          </a:p>
        </p:txBody>
      </p:sp>
      <p:graphicFrame>
        <p:nvGraphicFramePr>
          <p:cNvPr id="816133" name="Object 5"/>
          <p:cNvGraphicFramePr>
            <a:graphicFrameLocks noChangeAspect="1"/>
          </p:cNvGraphicFramePr>
          <p:nvPr/>
        </p:nvGraphicFramePr>
        <p:xfrm>
          <a:off x="3733800" y="2514600"/>
          <a:ext cx="5181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235" name="工作表" r:id="rId3" imgW="2543413" imgH="409813" progId="Excel.Sheet.8">
                  <p:embed/>
                </p:oleObj>
              </mc:Choice>
              <mc:Fallback>
                <p:oleObj name="工作表" r:id="rId3" imgW="2543413" imgH="409813" progId="Excel.Shee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514600"/>
                        <a:ext cx="5181600" cy="838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2192" name="Rectangle 1072"/>
          <p:cNvSpPr>
            <a:spLocks noChangeArrowheads="1"/>
          </p:cNvSpPr>
          <p:nvPr/>
        </p:nvSpPr>
        <p:spPr bwMode="auto">
          <a:xfrm>
            <a:off x="0" y="36560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anchor="ctr">
            <a:spAutoFit/>
          </a:bodyPr>
          <a:lstStyle/>
          <a:p>
            <a:pPr algn="l">
              <a:spcBef>
                <a:spcPct val="0"/>
              </a:spcBef>
            </a:pPr>
            <a:endParaRPr kumimoji="1" lang="zh-CN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902197" name="Group 1077"/>
          <p:cNvGraphicFramePr>
            <a:graphicFrameLocks noGrp="1"/>
          </p:cNvGraphicFramePr>
          <p:nvPr/>
        </p:nvGraphicFramePr>
        <p:xfrm>
          <a:off x="503238" y="2528888"/>
          <a:ext cx="2916237" cy="828040"/>
        </p:xfrm>
        <a:graphic>
          <a:graphicData uri="http://schemas.openxmlformats.org/drawingml/2006/table">
            <a:tbl>
              <a:tblPr/>
              <a:tblGrid>
                <a:gridCol w="323850"/>
                <a:gridCol w="360362"/>
                <a:gridCol w="287338"/>
                <a:gridCol w="323850"/>
                <a:gridCol w="325437"/>
                <a:gridCol w="323850"/>
                <a:gridCol w="323850"/>
                <a:gridCol w="323850"/>
                <a:gridCol w="323850"/>
              </a:tblGrid>
              <a:tr h="431800">
                <a:tc>
                  <a:txBody>
                    <a:bodyPr/>
                    <a:lstStyle>
                      <a:lvl1pPr algn="l">
                        <a:spcBef>
                          <a:spcPct val="60000"/>
                        </a:spcBef>
                        <a:buClr>
                          <a:schemeClr val="tx1"/>
                        </a:buClr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40000"/>
                        </a:spcBef>
                        <a:buClr>
                          <a:schemeClr val="tx1"/>
                        </a:buClr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95000"/>
                        </a:lnSpc>
                        <a:spcBef>
                          <a:spcPct val="35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60000"/>
                        </a:spcBef>
                        <a:buClr>
                          <a:schemeClr val="tx1"/>
                        </a:buClr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40000"/>
                        </a:spcBef>
                        <a:buClr>
                          <a:schemeClr val="tx1"/>
                        </a:buClr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95000"/>
                        </a:lnSpc>
                        <a:spcBef>
                          <a:spcPct val="35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60000"/>
                        </a:spcBef>
                        <a:buClr>
                          <a:schemeClr val="tx1"/>
                        </a:buClr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40000"/>
                        </a:spcBef>
                        <a:buClr>
                          <a:schemeClr val="tx1"/>
                        </a:buClr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95000"/>
                        </a:lnSpc>
                        <a:spcBef>
                          <a:spcPct val="35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60000"/>
                        </a:spcBef>
                        <a:buClr>
                          <a:schemeClr val="tx1"/>
                        </a:buClr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40000"/>
                        </a:spcBef>
                        <a:buClr>
                          <a:schemeClr val="tx1"/>
                        </a:buClr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95000"/>
                        </a:lnSpc>
                        <a:spcBef>
                          <a:spcPct val="35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60000"/>
                        </a:spcBef>
                        <a:buClr>
                          <a:schemeClr val="tx1"/>
                        </a:buClr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40000"/>
                        </a:spcBef>
                        <a:buClr>
                          <a:schemeClr val="tx1"/>
                        </a:buClr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95000"/>
                        </a:lnSpc>
                        <a:spcBef>
                          <a:spcPct val="35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60000"/>
                        </a:spcBef>
                        <a:buClr>
                          <a:schemeClr val="tx1"/>
                        </a:buClr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40000"/>
                        </a:spcBef>
                        <a:buClr>
                          <a:schemeClr val="tx1"/>
                        </a:buClr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95000"/>
                        </a:lnSpc>
                        <a:spcBef>
                          <a:spcPct val="35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60000"/>
                        </a:spcBef>
                        <a:buClr>
                          <a:schemeClr val="tx1"/>
                        </a:buClr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40000"/>
                        </a:spcBef>
                        <a:buClr>
                          <a:schemeClr val="tx1"/>
                        </a:buClr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95000"/>
                        </a:lnSpc>
                        <a:spcBef>
                          <a:spcPct val="35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60000"/>
                        </a:spcBef>
                        <a:buClr>
                          <a:schemeClr val="tx1"/>
                        </a:buClr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40000"/>
                        </a:spcBef>
                        <a:buClr>
                          <a:schemeClr val="tx1"/>
                        </a:buClr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95000"/>
                        </a:lnSpc>
                        <a:spcBef>
                          <a:spcPct val="35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60000"/>
                        </a:spcBef>
                        <a:buClr>
                          <a:schemeClr val="tx1"/>
                        </a:buClr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40000"/>
                        </a:spcBef>
                        <a:buClr>
                          <a:schemeClr val="tx1"/>
                        </a:buClr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95000"/>
                        </a:lnSpc>
                        <a:spcBef>
                          <a:spcPct val="35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349250">
                <a:tc>
                  <a:txBody>
                    <a:bodyPr/>
                    <a:lstStyle>
                      <a:lvl1pPr algn="l">
                        <a:spcBef>
                          <a:spcPct val="60000"/>
                        </a:spcBef>
                        <a:buClr>
                          <a:schemeClr val="tx1"/>
                        </a:buClr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40000"/>
                        </a:spcBef>
                        <a:buClr>
                          <a:schemeClr val="tx1"/>
                        </a:buClr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95000"/>
                        </a:lnSpc>
                        <a:spcBef>
                          <a:spcPct val="35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Y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60000"/>
                        </a:spcBef>
                        <a:buClr>
                          <a:schemeClr val="tx1"/>
                        </a:buClr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40000"/>
                        </a:spcBef>
                        <a:buClr>
                          <a:schemeClr val="tx1"/>
                        </a:buClr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95000"/>
                        </a:lnSpc>
                        <a:spcBef>
                          <a:spcPct val="35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60000"/>
                        </a:spcBef>
                        <a:buClr>
                          <a:schemeClr val="tx1"/>
                        </a:buClr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40000"/>
                        </a:spcBef>
                        <a:buClr>
                          <a:schemeClr val="tx1"/>
                        </a:buClr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95000"/>
                        </a:lnSpc>
                        <a:spcBef>
                          <a:spcPct val="35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60000"/>
                        </a:spcBef>
                        <a:buClr>
                          <a:schemeClr val="tx1"/>
                        </a:buClr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40000"/>
                        </a:spcBef>
                        <a:buClr>
                          <a:schemeClr val="tx1"/>
                        </a:buClr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95000"/>
                        </a:lnSpc>
                        <a:spcBef>
                          <a:spcPct val="35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60000"/>
                        </a:spcBef>
                        <a:buClr>
                          <a:schemeClr val="tx1"/>
                        </a:buClr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40000"/>
                        </a:spcBef>
                        <a:buClr>
                          <a:schemeClr val="tx1"/>
                        </a:buClr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95000"/>
                        </a:lnSpc>
                        <a:spcBef>
                          <a:spcPct val="35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60000"/>
                        </a:spcBef>
                        <a:buClr>
                          <a:schemeClr val="tx1"/>
                        </a:buClr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40000"/>
                        </a:spcBef>
                        <a:buClr>
                          <a:schemeClr val="tx1"/>
                        </a:buClr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95000"/>
                        </a:lnSpc>
                        <a:spcBef>
                          <a:spcPct val="35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60000"/>
                        </a:spcBef>
                        <a:buClr>
                          <a:schemeClr val="tx1"/>
                        </a:buClr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40000"/>
                        </a:spcBef>
                        <a:buClr>
                          <a:schemeClr val="tx1"/>
                        </a:buClr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95000"/>
                        </a:lnSpc>
                        <a:spcBef>
                          <a:spcPct val="35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60000"/>
                        </a:spcBef>
                        <a:buClr>
                          <a:schemeClr val="tx1"/>
                        </a:buClr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40000"/>
                        </a:spcBef>
                        <a:buClr>
                          <a:schemeClr val="tx1"/>
                        </a:buClr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95000"/>
                        </a:lnSpc>
                        <a:spcBef>
                          <a:spcPct val="35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60000"/>
                        </a:spcBef>
                        <a:buClr>
                          <a:schemeClr val="tx1"/>
                        </a:buClr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40000"/>
                        </a:spcBef>
                        <a:buClr>
                          <a:schemeClr val="tx1"/>
                        </a:buClr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95000"/>
                        </a:lnSpc>
                        <a:spcBef>
                          <a:spcPct val="35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75000"/>
                        </a:lnSpc>
                        <a:spcBef>
                          <a:spcPct val="30000"/>
                        </a:spcBef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7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FD1E05-7DA1-4B5D-A635-0F7041123E29}" type="slidenum">
              <a:rPr lang="zh-CN" altLang="en-US"/>
              <a:pPr/>
              <a:t>14</a:t>
            </a:fld>
            <a:endParaRPr lang="en-US" altLang="zh-CN"/>
          </a:p>
        </p:txBody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692696"/>
            <a:ext cx="8534400" cy="5638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600" b="1" dirty="0"/>
              <a:t>8</a:t>
            </a:r>
            <a:r>
              <a:rPr lang="zh-CN" altLang="en-US" sz="2600" b="1" dirty="0" smtClean="0"/>
              <a:t>.</a:t>
            </a:r>
            <a:r>
              <a:rPr lang="en-US" altLang="zh-CN" sz="2600" b="1" dirty="0" smtClean="0"/>
              <a:t>5</a:t>
            </a:r>
            <a:r>
              <a:rPr lang="zh-CN" altLang="en-US" sz="2600" b="1" dirty="0" smtClean="0"/>
              <a:t>.</a:t>
            </a:r>
            <a:r>
              <a:rPr lang="zh-CN" altLang="en-US" sz="2600" b="1" dirty="0"/>
              <a:t>1 </a:t>
            </a:r>
            <a:r>
              <a:rPr lang="en-US" altLang="zh-CN" sz="2600" b="1" dirty="0"/>
              <a:t>DES-The Data Encryption Standard</a:t>
            </a:r>
          </a:p>
          <a:p>
            <a:pPr lvl="1"/>
            <a:r>
              <a:rPr lang="en-US" altLang="zh-CN" sz="2000" dirty="0"/>
              <a:t>DES</a:t>
            </a:r>
            <a:r>
              <a:rPr lang="zh-CN" altLang="en-US" sz="2000" dirty="0"/>
              <a:t> </a:t>
            </a:r>
            <a:r>
              <a:rPr lang="en-US" altLang="zh-CN" sz="2000" dirty="0"/>
              <a:t>Algorithm</a:t>
            </a:r>
          </a:p>
          <a:p>
            <a:pPr lvl="2">
              <a:lnSpc>
                <a:spcPct val="100000"/>
              </a:lnSpc>
            </a:pPr>
            <a:r>
              <a:rPr lang="en-US" altLang="zh-CN" sz="2000" dirty="0"/>
              <a:t>Data Encryption </a:t>
            </a:r>
            <a:r>
              <a:rPr lang="en-US" altLang="zh-CN" sz="2000" dirty="0" err="1"/>
              <a:t>Standard（DES</a:t>
            </a:r>
            <a:r>
              <a:rPr lang="en-US" altLang="zh-CN" sz="2000" dirty="0"/>
              <a:t>） </a:t>
            </a:r>
            <a:r>
              <a:rPr lang="zh-CN" altLang="en-US" sz="2000" dirty="0"/>
              <a:t>-</a:t>
            </a:r>
            <a:r>
              <a:rPr lang="zh-CN" altLang="en-US" sz="2000" dirty="0">
                <a:solidFill>
                  <a:srgbClr val="FF00FF"/>
                </a:solidFill>
              </a:rPr>
              <a:t>[</a:t>
            </a:r>
            <a:r>
              <a:rPr lang="en-US" altLang="zh-CN" sz="2000" dirty="0">
                <a:solidFill>
                  <a:srgbClr val="FF00FF"/>
                </a:solidFill>
              </a:rPr>
              <a:t>see fig </a:t>
            </a:r>
            <a:r>
              <a:rPr lang="en-US" altLang="zh-CN" sz="2000" dirty="0" smtClean="0">
                <a:solidFill>
                  <a:srgbClr val="FF00FF"/>
                </a:solidFill>
              </a:rPr>
              <a:t>K8-5</a:t>
            </a:r>
            <a:r>
              <a:rPr lang="zh-CN" altLang="en-US" sz="2000" dirty="0">
                <a:solidFill>
                  <a:srgbClr val="FF00FF"/>
                </a:solidFill>
              </a:rPr>
              <a:t>]</a:t>
            </a:r>
            <a:endParaRPr lang="en-US" altLang="zh-CN" sz="2000" dirty="0"/>
          </a:p>
          <a:p>
            <a:pPr lvl="2">
              <a:lnSpc>
                <a:spcPct val="100000"/>
              </a:lnSpc>
            </a:pPr>
            <a:r>
              <a:rPr lang="en-US" altLang="zh-CN" sz="2000" dirty="0"/>
              <a:t>principle：</a:t>
            </a:r>
          </a:p>
          <a:p>
            <a:pPr lvl="3">
              <a:lnSpc>
                <a:spcPct val="100000"/>
              </a:lnSpc>
            </a:pPr>
            <a:r>
              <a:rPr lang="zh-CN" altLang="en-US" dirty="0"/>
              <a:t>64 </a:t>
            </a:r>
            <a:r>
              <a:rPr lang="en-US" altLang="zh-CN" dirty="0"/>
              <a:t>bit plaintext</a:t>
            </a:r>
            <a:r>
              <a:rPr lang="zh-CN" altLang="en-US" dirty="0"/>
              <a:t>、56-</a:t>
            </a:r>
            <a:r>
              <a:rPr lang="en-US" altLang="zh-CN" dirty="0"/>
              <a:t>bit key</a:t>
            </a:r>
            <a:r>
              <a:rPr lang="zh-CN" altLang="en-US" dirty="0"/>
              <a:t>、</a:t>
            </a:r>
            <a:r>
              <a:rPr lang="en-US" altLang="zh-CN" dirty="0"/>
              <a:t>yielding </a:t>
            </a:r>
            <a:r>
              <a:rPr lang="zh-CN" altLang="en-US" dirty="0"/>
              <a:t>64 </a:t>
            </a:r>
            <a:r>
              <a:rPr lang="en-US" altLang="zh-CN" dirty="0"/>
              <a:t>bits of cipher</a:t>
            </a:r>
            <a:endParaRPr lang="zh-CN" altLang="en-US" dirty="0"/>
          </a:p>
          <a:p>
            <a:pPr lvl="3">
              <a:lnSpc>
                <a:spcPct val="100000"/>
              </a:lnSpc>
            </a:pPr>
            <a:r>
              <a:rPr lang="zh-CN" altLang="en-US" dirty="0"/>
              <a:t>19 </a:t>
            </a:r>
            <a:r>
              <a:rPr lang="en-US" altLang="zh-CN" dirty="0"/>
              <a:t>distinct stages</a:t>
            </a:r>
            <a:endParaRPr lang="zh-CN" altLang="en-US" dirty="0"/>
          </a:p>
          <a:p>
            <a:pPr lvl="1"/>
            <a:r>
              <a:rPr lang="en-US" altLang="zh-CN" sz="2000" dirty="0"/>
              <a:t>Triple DES- </a:t>
            </a:r>
            <a:r>
              <a:rPr lang="zh-CN" altLang="en-US" sz="2200" dirty="0">
                <a:solidFill>
                  <a:srgbClr val="FF0000"/>
                </a:solidFill>
              </a:rPr>
              <a:t>[</a:t>
            </a:r>
            <a:r>
              <a:rPr lang="en-US" altLang="zh-CN" sz="2200" dirty="0">
                <a:solidFill>
                  <a:srgbClr val="FF0000"/>
                </a:solidFill>
              </a:rPr>
              <a:t>see fig </a:t>
            </a:r>
            <a:r>
              <a:rPr lang="en-US" altLang="zh-CN" sz="2200" dirty="0" smtClean="0">
                <a:solidFill>
                  <a:srgbClr val="FF0000"/>
                </a:solidFill>
              </a:rPr>
              <a:t>8-14</a:t>
            </a:r>
            <a:r>
              <a:rPr lang="zh-CN" altLang="en-US" sz="2200" dirty="0" smtClean="0">
                <a:solidFill>
                  <a:srgbClr val="FF0000"/>
                </a:solidFill>
              </a:rPr>
              <a:t>]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altLang="zh-CN" sz="2000" dirty="0"/>
              <a:t>The DES key length was too short and IBM devised a way to effectively increase it by using triple encryption</a:t>
            </a:r>
            <a:endParaRPr lang="zh-CN" altLang="en-US" sz="2000" dirty="0"/>
          </a:p>
          <a:p>
            <a:pPr lvl="2">
              <a:lnSpc>
                <a:spcPct val="100000"/>
              </a:lnSpc>
            </a:pPr>
            <a:r>
              <a:rPr lang="en-US" altLang="zh-CN" sz="2000" dirty="0"/>
              <a:t>The reason that two keys are used is that even the most paranoid (</a:t>
            </a:r>
            <a:r>
              <a:rPr lang="zh-CN" altLang="en-US" sz="2000" dirty="0"/>
              <a:t>过分猜疑的</a:t>
            </a:r>
            <a:r>
              <a:rPr lang="zh-CN" altLang="zh-CN" sz="2000" dirty="0"/>
              <a:t>) </a:t>
            </a:r>
            <a:r>
              <a:rPr lang="en-US" altLang="zh-CN" sz="2000" dirty="0"/>
              <a:t>cryptographers believe that 112 bits is adequate for routine commercial applications for the time being</a:t>
            </a:r>
          </a:p>
          <a:p>
            <a:pPr lvl="2">
              <a:lnSpc>
                <a:spcPct val="100000"/>
              </a:lnSpc>
            </a:pPr>
            <a:r>
              <a:rPr lang="en-US" altLang="zh-CN" sz="2000" dirty="0"/>
              <a:t>The reason for encrypting</a:t>
            </a:r>
            <a:r>
              <a:rPr lang="en-US" altLang="zh-CN" sz="2000" dirty="0" smtClean="0"/>
              <a:t>, decrypting, and </a:t>
            </a:r>
            <a:r>
              <a:rPr lang="en-US" altLang="zh-CN" sz="2000" dirty="0"/>
              <a:t>then encrypting again is backward compatibility with existing single-key DES systems.</a:t>
            </a: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7C55BF-9A8D-4B9E-970B-F09782E69A70}" type="slidenum">
              <a:rPr lang="zh-CN" altLang="en-US"/>
              <a:pPr/>
              <a:t>15</a:t>
            </a:fld>
            <a:endParaRPr lang="en-US" altLang="zh-CN"/>
          </a:p>
        </p:txBody>
      </p:sp>
      <p:pic>
        <p:nvPicPr>
          <p:cNvPr id="587785" name="Picture 1033" descr="8-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20688"/>
            <a:ext cx="8153400" cy="493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7786" name="Rectangle 1034"/>
          <p:cNvSpPr>
            <a:spLocks noGrp="1" noChangeArrowheads="1"/>
          </p:cNvSpPr>
          <p:nvPr>
            <p:ph type="body" idx="1"/>
          </p:nvPr>
        </p:nvSpPr>
        <p:spPr>
          <a:xfrm>
            <a:off x="807073" y="5805264"/>
            <a:ext cx="8305800" cy="838200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altLang="zh-CN" sz="2200" dirty="0" smtClean="0"/>
              <a:t>Fig.K8.5 </a:t>
            </a:r>
            <a:r>
              <a:rPr lang="en-US" altLang="zh-CN" sz="2200" dirty="0"/>
              <a:t>The data encryption standard.  (a) General outline.</a:t>
            </a:r>
            <a:br>
              <a:rPr lang="en-US" altLang="zh-CN" sz="2200" dirty="0"/>
            </a:br>
            <a:r>
              <a:rPr lang="en-US" altLang="zh-CN" sz="2200" dirty="0"/>
              <a:t>(b) Detail of one iteration.  The circled + means exclusive OR.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624675-A525-4214-99C8-20AFDDF89BD1}" type="slidenum">
              <a:rPr lang="zh-CN" altLang="en-US"/>
              <a:pPr/>
              <a:t>16</a:t>
            </a:fld>
            <a:endParaRPr lang="en-US" altLang="zh-CN"/>
          </a:p>
        </p:txBody>
      </p:sp>
      <p:sp>
        <p:nvSpPr>
          <p:cNvPr id="588805" name="Text Box 5"/>
          <p:cNvSpPr txBox="1">
            <a:spLocks noChangeArrowheads="1"/>
          </p:cNvSpPr>
          <p:nvPr/>
        </p:nvSpPr>
        <p:spPr bwMode="auto">
          <a:xfrm>
            <a:off x="1143000" y="4953000"/>
            <a:ext cx="6858000" cy="79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r>
              <a:rPr lang="en-US" altLang="zh-CN" sz="2200" dirty="0" smtClean="0">
                <a:solidFill>
                  <a:schemeClr val="tx1"/>
                </a:solidFill>
                <a:latin typeface="宋体" panose="02010600030101010101" pitchFamily="2" charset="-122"/>
              </a:rPr>
              <a:t>Fig.8.14  Triple </a:t>
            </a:r>
            <a:r>
              <a:rPr lang="en-US" altLang="zh-CN" sz="2200" dirty="0">
                <a:solidFill>
                  <a:schemeClr val="tx1"/>
                </a:solidFill>
                <a:latin typeface="宋体" panose="02010600030101010101" pitchFamily="2" charset="-122"/>
              </a:rPr>
              <a:t>encryption using DES</a:t>
            </a:r>
          </a:p>
          <a:p>
            <a:endParaRPr lang="zh-CN" altLang="zh-CN" sz="2200" dirty="0">
              <a:latin typeface="宋体" panose="02010600030101010101" pitchFamily="2" charset="-122"/>
            </a:endParaRPr>
          </a:p>
        </p:txBody>
      </p:sp>
      <p:pic>
        <p:nvPicPr>
          <p:cNvPr id="588808" name="Picture 8" descr="7-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8763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plit orient="vert" dir="in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66CC"/>
            </a:gs>
            <a:gs pos="100000">
              <a:srgbClr val="3366CC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1E1462-3FE8-4C4E-9227-FFD23640B0BA}" type="slidenum">
              <a:rPr lang="zh-CN" altLang="en-US"/>
              <a:pPr/>
              <a:t>17</a:t>
            </a:fld>
            <a:endParaRPr lang="en-US" altLang="zh-CN"/>
          </a:p>
        </p:txBody>
      </p:sp>
      <p:sp>
        <p:nvSpPr>
          <p:cNvPr id="9656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28600"/>
            <a:ext cx="8458200" cy="6019800"/>
          </a:xfrm>
          <a:noFill/>
          <a:ln/>
        </p:spPr>
        <p:txBody>
          <a:bodyPr/>
          <a:lstStyle/>
          <a:p>
            <a:pPr algn="just">
              <a:buFontTx/>
              <a:buNone/>
            </a:pPr>
            <a:r>
              <a:rPr lang="zh-CN" altLang="en-US" b="1"/>
              <a:t>数据加密标准</a:t>
            </a:r>
            <a:r>
              <a:rPr lang="en-US" altLang="zh-CN" b="1"/>
              <a:t>DES</a:t>
            </a:r>
            <a:endParaRPr lang="en-US" altLang="zh-CN">
              <a:effectLst/>
            </a:endParaRPr>
          </a:p>
          <a:p>
            <a:pPr algn="just"/>
            <a:r>
              <a:rPr lang="en-US" altLang="zh-CN" sz="2400">
                <a:effectLst/>
              </a:rPr>
              <a:t>DES（Data Encryption Standard)</a:t>
            </a:r>
            <a:r>
              <a:rPr lang="zh-CN" altLang="en-US" sz="2400">
                <a:effectLst/>
              </a:rPr>
              <a:t>属于常规密钥密码体制</a:t>
            </a:r>
          </a:p>
          <a:p>
            <a:pPr algn="just"/>
            <a:r>
              <a:rPr lang="en-US" altLang="zh-CN" sz="2400">
                <a:effectLst/>
              </a:rPr>
              <a:t>DES</a:t>
            </a:r>
            <a:r>
              <a:rPr lang="zh-CN" altLang="en-US" sz="2400">
                <a:effectLst/>
              </a:rPr>
              <a:t>基于</a:t>
            </a:r>
            <a:r>
              <a:rPr lang="en-US" altLang="zh-CN" sz="2400">
                <a:effectLst/>
              </a:rPr>
              <a:t>IBM</a:t>
            </a:r>
            <a:r>
              <a:rPr lang="zh-CN" altLang="en-US" sz="2400">
                <a:effectLst/>
              </a:rPr>
              <a:t>的</a:t>
            </a:r>
            <a:r>
              <a:rPr lang="en-US" altLang="zh-CN" sz="2400">
                <a:effectLst/>
              </a:rPr>
              <a:t>Lucifer</a:t>
            </a:r>
            <a:r>
              <a:rPr lang="zh-CN" altLang="en-US" sz="2400">
                <a:effectLst/>
              </a:rPr>
              <a:t>密码（128位密钥）</a:t>
            </a:r>
          </a:p>
          <a:p>
            <a:r>
              <a:rPr lang="en-US" altLang="zh-CN" sz="2400">
                <a:effectLst/>
              </a:rPr>
              <a:t>DES</a:t>
            </a:r>
            <a:r>
              <a:rPr lang="zh-CN" altLang="en-US" sz="2400">
                <a:effectLst/>
              </a:rPr>
              <a:t>是一种分组密码。在加密前，先对整个的明文进行分组。每一个组长为64</a:t>
            </a:r>
            <a:r>
              <a:rPr lang="en-US" altLang="zh-CN" sz="2400">
                <a:effectLst/>
              </a:rPr>
              <a:t>bit。</a:t>
            </a:r>
            <a:r>
              <a:rPr lang="zh-CN" altLang="en-US" sz="2400">
                <a:effectLst/>
              </a:rPr>
              <a:t>然后对每一个64</a:t>
            </a:r>
            <a:r>
              <a:rPr lang="en-US" altLang="zh-CN" sz="2400">
                <a:effectLst/>
              </a:rPr>
              <a:t>bit</a:t>
            </a:r>
            <a:r>
              <a:rPr lang="zh-CN" altLang="en-US" sz="2400">
                <a:effectLst/>
              </a:rPr>
              <a:t>二进制数据进行加密处理，产生一组64</a:t>
            </a:r>
            <a:r>
              <a:rPr lang="en-US" altLang="zh-CN" sz="2400">
                <a:effectLst/>
              </a:rPr>
              <a:t>bit</a:t>
            </a:r>
            <a:r>
              <a:rPr lang="zh-CN" altLang="en-US" sz="2400">
                <a:effectLst/>
              </a:rPr>
              <a:t>密文数据。最后将各组密文串接起来，即得出整个的密文。</a:t>
            </a:r>
          </a:p>
          <a:p>
            <a:pPr lvl="1"/>
            <a:r>
              <a:rPr lang="zh-CN" altLang="en-US" sz="2400">
                <a:effectLst/>
              </a:rPr>
              <a:t>使用的密钥 </a:t>
            </a:r>
            <a:r>
              <a:rPr lang="en-US" altLang="zh-CN" sz="2400">
                <a:effectLst/>
              </a:rPr>
              <a:t>K </a:t>
            </a:r>
            <a:r>
              <a:rPr lang="zh-CN" altLang="en-US" sz="2400">
                <a:effectLst/>
              </a:rPr>
              <a:t>为64 </a:t>
            </a:r>
            <a:r>
              <a:rPr lang="en-US" altLang="zh-CN" sz="2400">
                <a:effectLst/>
              </a:rPr>
              <a:t>bit(</a:t>
            </a:r>
            <a:r>
              <a:rPr lang="zh-CN" altLang="en-US" sz="2400">
                <a:effectLst/>
              </a:rPr>
              <a:t>实际密钥长度为56 </a:t>
            </a:r>
            <a:r>
              <a:rPr lang="en-US" altLang="zh-CN" sz="2400">
                <a:effectLst/>
              </a:rPr>
              <a:t>bit，</a:t>
            </a:r>
            <a:r>
              <a:rPr lang="zh-CN" altLang="en-US" sz="2400">
                <a:effectLst/>
              </a:rPr>
              <a:t>有8</a:t>
            </a:r>
            <a:r>
              <a:rPr lang="en-US" altLang="zh-CN" sz="2400">
                <a:effectLst/>
              </a:rPr>
              <a:t>bit</a:t>
            </a:r>
            <a:r>
              <a:rPr lang="zh-CN" altLang="en-US" sz="2400">
                <a:effectLst/>
              </a:rPr>
              <a:t>用于奇偶校验)</a:t>
            </a:r>
          </a:p>
          <a:p>
            <a:pPr lvl="1" algn="just"/>
            <a:r>
              <a:rPr lang="zh-CN" altLang="en-US" sz="2400">
                <a:effectLst/>
              </a:rPr>
              <a:t>初始变位</a:t>
            </a:r>
            <a:r>
              <a:rPr lang="en-US" altLang="zh-CN" sz="2400">
                <a:effectLst/>
              </a:rPr>
              <a:t>IP，</a:t>
            </a:r>
            <a:r>
              <a:rPr lang="zh-CN" altLang="en-US" sz="2400">
                <a:effectLst/>
              </a:rPr>
              <a:t>逆变换</a:t>
            </a:r>
            <a:r>
              <a:rPr lang="en-US" altLang="zh-CN" sz="2400">
                <a:effectLst/>
              </a:rPr>
              <a:t>IP</a:t>
            </a:r>
            <a:r>
              <a:rPr lang="en-US" altLang="zh-CN" sz="2400" baseline="30000">
                <a:effectLst/>
              </a:rPr>
              <a:t>-1</a:t>
            </a:r>
            <a:r>
              <a:rPr lang="en-US" altLang="zh-CN" sz="2400">
                <a:effectLst/>
              </a:rPr>
              <a:t>，</a:t>
            </a:r>
            <a:r>
              <a:rPr lang="zh-CN" altLang="en-US" sz="2400">
                <a:effectLst/>
              </a:rPr>
              <a:t>都是64</a:t>
            </a:r>
            <a:r>
              <a:rPr lang="en-US" altLang="zh-CN" sz="2400">
                <a:effectLst/>
              </a:rPr>
              <a:t>bit---&gt;64bit</a:t>
            </a:r>
            <a:r>
              <a:rPr lang="zh-CN" altLang="en-US" sz="2400">
                <a:effectLst/>
              </a:rPr>
              <a:t>的一种</a:t>
            </a:r>
            <a:r>
              <a:rPr lang="zh-CN" altLang="en-US" sz="2400" u="sng">
                <a:effectLst/>
              </a:rPr>
              <a:t>确定不变</a:t>
            </a:r>
            <a:r>
              <a:rPr lang="zh-CN" altLang="en-US" sz="2400">
                <a:effectLst/>
              </a:rPr>
              <a:t>的变位密码，对任意的64</a:t>
            </a:r>
            <a:r>
              <a:rPr lang="en-US" altLang="zh-CN" sz="2400">
                <a:effectLst/>
              </a:rPr>
              <a:t>bit</a:t>
            </a:r>
            <a:r>
              <a:rPr lang="zh-CN" altLang="en-US" sz="2400">
                <a:effectLst/>
              </a:rPr>
              <a:t>明文</a:t>
            </a:r>
            <a:r>
              <a:rPr lang="en-US" altLang="zh-CN" sz="2400">
                <a:effectLst/>
              </a:rPr>
              <a:t>X，</a:t>
            </a:r>
            <a:r>
              <a:rPr lang="zh-CN" altLang="en-US" sz="2400">
                <a:effectLst/>
              </a:rPr>
              <a:t>恒成立：</a:t>
            </a:r>
          </a:p>
          <a:p>
            <a:pPr lvl="1" algn="just">
              <a:buFontTx/>
              <a:buNone/>
            </a:pPr>
            <a:r>
              <a:rPr lang="zh-CN" altLang="zh-CN" sz="2400">
                <a:effectLst/>
              </a:rPr>
              <a:t>      </a:t>
            </a:r>
            <a:r>
              <a:rPr lang="en-US" altLang="zh-CN" sz="2400">
                <a:effectLst/>
              </a:rPr>
              <a:t>IP</a:t>
            </a:r>
            <a:r>
              <a:rPr lang="en-US" altLang="zh-CN" sz="2400" baseline="30000">
                <a:effectLst/>
              </a:rPr>
              <a:t>-1</a:t>
            </a:r>
            <a:r>
              <a:rPr lang="en-US" altLang="zh-CN" sz="2400">
                <a:effectLst/>
              </a:rPr>
              <a:t>( IP(X) ) = IP( IP</a:t>
            </a:r>
            <a:r>
              <a:rPr lang="en-US" altLang="zh-CN" sz="2400" baseline="30000">
                <a:effectLst/>
              </a:rPr>
              <a:t>-1</a:t>
            </a:r>
            <a:r>
              <a:rPr lang="en-US" altLang="zh-CN" sz="2400">
                <a:effectLst/>
              </a:rPr>
              <a:t>(X) ) = X</a:t>
            </a:r>
          </a:p>
          <a:p>
            <a:pPr algn="just"/>
            <a:endParaRPr lang="zh-CN" altLang="en-US" baseline="30000">
              <a:effectLst/>
            </a:endParaRPr>
          </a:p>
        </p:txBody>
      </p:sp>
      <p:sp>
        <p:nvSpPr>
          <p:cNvPr id="965635" name="Rectangle 3"/>
          <p:cNvSpPr>
            <a:spLocks noGrp="1" noChangeArrowheads="1"/>
          </p:cNvSpPr>
          <p:nvPr>
            <p:ph type="title"/>
          </p:nvPr>
        </p:nvSpPr>
        <p:spPr>
          <a:xfrm>
            <a:off x="6775450" y="0"/>
            <a:ext cx="2362200" cy="762000"/>
          </a:xfrm>
          <a:ln/>
        </p:spPr>
        <p:txBody>
          <a:bodyPr/>
          <a:lstStyle/>
          <a:p>
            <a:r>
              <a:rPr lang="zh-CN" altLang="en-US" sz="3600">
                <a:solidFill>
                  <a:srgbClr val="CC9900"/>
                </a:solidFill>
                <a:effectLst/>
              </a:rPr>
              <a:t>(补充)</a:t>
            </a:r>
            <a:endParaRPr lang="zh-CN" altLang="en-US">
              <a:solidFill>
                <a:srgbClr val="CC99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DDA1BD-24F6-4CD7-8A7A-6DD908CEA8FC}" type="slidenum">
              <a:rPr lang="zh-CN" altLang="en-US"/>
              <a:pPr/>
              <a:t>18</a:t>
            </a:fld>
            <a:endParaRPr lang="en-US" altLang="zh-CN"/>
          </a:p>
        </p:txBody>
      </p:sp>
      <p:pic>
        <p:nvPicPr>
          <p:cNvPr id="967682" name="Picture 1026" descr="fig x12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0"/>
            <a:ext cx="5295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7683" name="Rectangle 1027"/>
          <p:cNvSpPr>
            <a:spLocks noGrp="1" noChangeArrowheads="1"/>
          </p:cNvSpPr>
          <p:nvPr>
            <p:ph type="title"/>
          </p:nvPr>
        </p:nvSpPr>
        <p:spPr>
          <a:xfrm>
            <a:off x="6775450" y="0"/>
            <a:ext cx="2362200" cy="762000"/>
          </a:xfrm>
          <a:ln/>
        </p:spPr>
        <p:txBody>
          <a:bodyPr/>
          <a:lstStyle/>
          <a:p>
            <a:r>
              <a:rPr lang="zh-CN" altLang="en-US" sz="3600">
                <a:solidFill>
                  <a:srgbClr val="CC9900"/>
                </a:solidFill>
                <a:effectLst/>
              </a:rPr>
              <a:t>(补充)</a:t>
            </a:r>
            <a:endParaRPr lang="zh-CN" altLang="en-US">
              <a:solidFill>
                <a:srgbClr val="CC99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66CC"/>
            </a:gs>
            <a:gs pos="100000">
              <a:srgbClr val="3366CC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71CD3D-F0A0-4183-A781-81CC29A8BBCD}" type="slidenum">
              <a:rPr lang="zh-CN" altLang="en-US"/>
              <a:pPr/>
              <a:t>19</a:t>
            </a:fld>
            <a:endParaRPr lang="en-US" altLang="zh-CN"/>
          </a:p>
        </p:txBody>
      </p:sp>
      <p:sp>
        <p:nvSpPr>
          <p:cNvPr id="968706" name="Rectangle 1026"/>
          <p:cNvSpPr>
            <a:spLocks noGrp="1" noChangeArrowheads="1"/>
          </p:cNvSpPr>
          <p:nvPr>
            <p:ph type="body" idx="1"/>
          </p:nvPr>
        </p:nvSpPr>
        <p:spPr>
          <a:xfrm>
            <a:off x="381000" y="228600"/>
            <a:ext cx="8763000" cy="6019800"/>
          </a:xfrm>
          <a:noFill/>
          <a:ln/>
        </p:spPr>
        <p:txBody>
          <a:bodyPr/>
          <a:lstStyle/>
          <a:p>
            <a:pPr lvl="1" algn="just"/>
            <a:endParaRPr lang="zh-CN" altLang="en-US" sz="2400" dirty="0">
              <a:effectLst/>
            </a:endParaRPr>
          </a:p>
          <a:p>
            <a:pPr lvl="1" algn="just"/>
            <a:r>
              <a:rPr lang="zh-CN" altLang="en-US" sz="2400" dirty="0">
                <a:effectLst/>
              </a:rPr>
              <a:t>原来的64</a:t>
            </a:r>
            <a:r>
              <a:rPr lang="en-US" altLang="zh-CN" sz="2400" dirty="0">
                <a:effectLst/>
              </a:rPr>
              <a:t>bit</a:t>
            </a:r>
            <a:r>
              <a:rPr lang="zh-CN" altLang="en-US" sz="2400" dirty="0">
                <a:effectLst/>
              </a:rPr>
              <a:t>密钥 </a:t>
            </a:r>
            <a:r>
              <a:rPr lang="en-US" altLang="zh-CN" sz="2400" dirty="0">
                <a:effectLst/>
              </a:rPr>
              <a:t>K，</a:t>
            </a:r>
            <a:r>
              <a:rPr lang="zh-CN" altLang="en-US" sz="2400" dirty="0">
                <a:effectLst/>
              </a:rPr>
              <a:t>经过若干次复杂的变换（</a:t>
            </a:r>
            <a:r>
              <a:rPr lang="zh-CN" altLang="zh-CN" sz="2400" dirty="0">
                <a:effectLst/>
              </a:rPr>
              <a:t>包括移位和变位）</a:t>
            </a:r>
            <a:r>
              <a:rPr lang="zh-CN" altLang="en-US" sz="2400" dirty="0">
                <a:effectLst/>
              </a:rPr>
              <a:t>而得出</a:t>
            </a:r>
            <a:r>
              <a:rPr lang="en-US" altLang="zh-CN" sz="2400" dirty="0">
                <a:effectLst/>
              </a:rPr>
              <a:t>K1，</a:t>
            </a:r>
            <a:r>
              <a:rPr lang="zh-CN" altLang="zh-CN" sz="2400" dirty="0">
                <a:effectLst/>
              </a:rPr>
              <a:t>k2，…，k16，</a:t>
            </a:r>
            <a:r>
              <a:rPr lang="en-US" altLang="zh-CN" sz="2400" dirty="0">
                <a:effectLst/>
              </a:rPr>
              <a:t>Ki</a:t>
            </a:r>
            <a:r>
              <a:rPr lang="zh-CN" altLang="en-US" sz="2400" dirty="0">
                <a:effectLst/>
              </a:rPr>
              <a:t>是48</a:t>
            </a:r>
            <a:r>
              <a:rPr lang="en-US" altLang="zh-CN" sz="2400" dirty="0">
                <a:effectLst/>
              </a:rPr>
              <a:t>bit</a:t>
            </a:r>
            <a:r>
              <a:rPr lang="zh-CN" altLang="en-US" sz="2400" dirty="0">
                <a:effectLst/>
              </a:rPr>
              <a:t>密钥。</a:t>
            </a:r>
          </a:p>
          <a:p>
            <a:pPr lvl="1" algn="just"/>
            <a:r>
              <a:rPr lang="zh-CN" altLang="zh-CN" sz="2400" dirty="0">
                <a:effectLst/>
              </a:rPr>
              <a:t>（</a:t>
            </a:r>
            <a:r>
              <a:rPr lang="en-US" altLang="zh-CN" sz="2400" dirty="0">
                <a:effectLst/>
              </a:rPr>
              <a:t>L0,R0）---&gt;(L1,R1)， （L1,R1）---&gt;(L2,R2)， …… , （L15,R15）---&gt;(L16,R16)， 16</a:t>
            </a:r>
            <a:r>
              <a:rPr lang="zh-CN" altLang="en-US" sz="2400" dirty="0">
                <a:effectLst/>
              </a:rPr>
              <a:t>次的迭代。如果用</a:t>
            </a:r>
            <a:r>
              <a:rPr lang="en-US" altLang="zh-CN" sz="2400" dirty="0">
                <a:effectLst/>
              </a:rPr>
              <a:t>Xi</a:t>
            </a:r>
            <a:r>
              <a:rPr lang="zh-CN" altLang="en-US" sz="2400" dirty="0">
                <a:effectLst/>
              </a:rPr>
              <a:t>表示第</a:t>
            </a:r>
            <a:r>
              <a:rPr lang="en-US" altLang="zh-CN" sz="2400" dirty="0" err="1">
                <a:effectLst/>
              </a:rPr>
              <a:t>i</a:t>
            </a:r>
            <a:r>
              <a:rPr lang="zh-CN" altLang="en-US" sz="2400" dirty="0">
                <a:effectLst/>
              </a:rPr>
              <a:t>次的迭代结果，同时令</a:t>
            </a:r>
            <a:r>
              <a:rPr lang="en-US" altLang="zh-CN" sz="2400" dirty="0">
                <a:effectLst/>
              </a:rPr>
              <a:t>L</a:t>
            </a:r>
            <a:r>
              <a:rPr lang="en-US" altLang="zh-CN" sz="2400" baseline="-25000" dirty="0">
                <a:effectLst/>
              </a:rPr>
              <a:t>i</a:t>
            </a:r>
            <a:r>
              <a:rPr lang="zh-CN" altLang="en-US" sz="2400" dirty="0">
                <a:effectLst/>
              </a:rPr>
              <a:t>和</a:t>
            </a:r>
            <a:r>
              <a:rPr lang="en-US" altLang="zh-CN" sz="2400" dirty="0" err="1">
                <a:effectLst/>
              </a:rPr>
              <a:t>R</a:t>
            </a:r>
            <a:r>
              <a:rPr lang="en-US" altLang="zh-CN" sz="2400" baseline="-25000" dirty="0" err="1">
                <a:effectLst/>
              </a:rPr>
              <a:t>i</a:t>
            </a:r>
            <a:r>
              <a:rPr lang="zh-CN" altLang="en-US" sz="2400" dirty="0">
                <a:effectLst/>
              </a:rPr>
              <a:t>分别代表</a:t>
            </a:r>
            <a:r>
              <a:rPr lang="en-US" altLang="zh-CN" sz="2400" dirty="0">
                <a:effectLst/>
              </a:rPr>
              <a:t>Xi</a:t>
            </a:r>
            <a:r>
              <a:rPr lang="zh-CN" altLang="en-US" sz="2400" dirty="0">
                <a:effectLst/>
              </a:rPr>
              <a:t>的左半边和右半边(各32</a:t>
            </a:r>
            <a:r>
              <a:rPr lang="en-US" altLang="zh-CN" sz="2400" dirty="0">
                <a:effectLst/>
              </a:rPr>
              <a:t>bit)，</a:t>
            </a:r>
            <a:r>
              <a:rPr lang="zh-CN" altLang="en-US" sz="2400" dirty="0">
                <a:effectLst/>
              </a:rPr>
              <a:t>则从图12-5可看出：</a:t>
            </a:r>
          </a:p>
          <a:p>
            <a:pPr lvl="1" algn="just">
              <a:buFontTx/>
              <a:buNone/>
            </a:pPr>
            <a:r>
              <a:rPr lang="zh-CN" altLang="zh-CN" sz="2400" dirty="0">
                <a:effectLst/>
              </a:rPr>
              <a:t>            </a:t>
            </a:r>
            <a:r>
              <a:rPr lang="en-US" altLang="zh-CN" sz="2400" dirty="0">
                <a:effectLst/>
              </a:rPr>
              <a:t>L</a:t>
            </a:r>
            <a:r>
              <a:rPr lang="en-US" altLang="zh-CN" sz="2400" baseline="-25000" dirty="0">
                <a:effectLst/>
              </a:rPr>
              <a:t>i </a:t>
            </a:r>
            <a:r>
              <a:rPr lang="en-US" altLang="zh-CN" sz="2400" dirty="0">
                <a:effectLst/>
              </a:rPr>
              <a:t>= R</a:t>
            </a:r>
            <a:r>
              <a:rPr lang="en-US" altLang="zh-CN" sz="2400" baseline="-25000" dirty="0">
                <a:effectLst/>
              </a:rPr>
              <a:t>i-1           </a:t>
            </a:r>
            <a:r>
              <a:rPr lang="en-US" altLang="zh-CN" sz="2400" dirty="0">
                <a:effectLst/>
              </a:rPr>
              <a:t> </a:t>
            </a:r>
            <a:r>
              <a:rPr lang="en-US" altLang="zh-CN" sz="2400" dirty="0" err="1">
                <a:effectLst/>
              </a:rPr>
              <a:t>R</a:t>
            </a:r>
            <a:r>
              <a:rPr lang="en-US" altLang="zh-CN" sz="2400" baseline="-25000" dirty="0" err="1">
                <a:effectLst/>
              </a:rPr>
              <a:t>i</a:t>
            </a:r>
            <a:r>
              <a:rPr lang="en-US" altLang="zh-CN" sz="2400" dirty="0">
                <a:effectLst/>
              </a:rPr>
              <a:t> = L</a:t>
            </a:r>
            <a:r>
              <a:rPr lang="en-US" altLang="zh-CN" sz="2400" baseline="-25000" dirty="0">
                <a:effectLst/>
              </a:rPr>
              <a:t>i-1 </a:t>
            </a:r>
            <a:r>
              <a:rPr lang="en-US" altLang="zh-CN" sz="2400" dirty="0">
                <a:effectLst/>
                <a:sym typeface="Symbol" panose="05050102010706020507" pitchFamily="18" charset="2"/>
              </a:rPr>
              <a:t> f(</a:t>
            </a:r>
            <a:r>
              <a:rPr lang="en-US" altLang="zh-CN" sz="2400" dirty="0">
                <a:effectLst/>
              </a:rPr>
              <a:t>R</a:t>
            </a:r>
            <a:r>
              <a:rPr lang="en-US" altLang="zh-CN" sz="2400" baseline="-25000" dirty="0">
                <a:effectLst/>
              </a:rPr>
              <a:t>i-1 </a:t>
            </a:r>
            <a:r>
              <a:rPr lang="en-US" altLang="zh-CN" sz="2400" dirty="0">
                <a:effectLst/>
              </a:rPr>
              <a:t>,K</a:t>
            </a:r>
            <a:r>
              <a:rPr lang="en-US" altLang="zh-CN" sz="2400" baseline="-25000" dirty="0">
                <a:effectLst/>
              </a:rPr>
              <a:t>i</a:t>
            </a:r>
            <a:r>
              <a:rPr lang="en-US" altLang="zh-CN" sz="2400" dirty="0">
                <a:effectLst/>
              </a:rPr>
              <a:t>)</a:t>
            </a:r>
          </a:p>
          <a:p>
            <a:pPr lvl="1" algn="just"/>
            <a:r>
              <a:rPr lang="zh-CN" altLang="en-US" sz="2400" dirty="0">
                <a:effectLst/>
              </a:rPr>
              <a:t>函数</a:t>
            </a:r>
            <a:r>
              <a:rPr lang="en-US" altLang="zh-CN" sz="2400" dirty="0">
                <a:effectLst/>
              </a:rPr>
              <a:t>f</a:t>
            </a:r>
            <a:r>
              <a:rPr lang="zh-CN" altLang="en-US" sz="2400" dirty="0">
                <a:effectLst/>
              </a:rPr>
              <a:t>是个非常复杂的变换(其复杂变化的细节都未画出),使用2次</a:t>
            </a:r>
            <a:r>
              <a:rPr lang="zh-CN" altLang="zh-CN" sz="2400" dirty="0">
                <a:effectLst/>
              </a:rPr>
              <a:t>变位，一次</a:t>
            </a:r>
            <a:r>
              <a:rPr lang="zh-CN" altLang="zh-CN" sz="2400" dirty="0">
                <a:effectLst/>
                <a:sym typeface="Symbol" panose="05050102010706020507" pitchFamily="18" charset="2"/>
              </a:rPr>
              <a:t></a:t>
            </a:r>
            <a:r>
              <a:rPr lang="zh-CN" altLang="zh-CN" sz="2400" dirty="0">
                <a:effectLst/>
              </a:rPr>
              <a:t> 运算，8个S-box的映射。</a:t>
            </a:r>
          </a:p>
          <a:p>
            <a:pPr algn="just"/>
            <a:r>
              <a:rPr lang="en-US" altLang="zh-CN" sz="2400" dirty="0">
                <a:effectLst/>
              </a:rPr>
              <a:t>DES</a:t>
            </a:r>
            <a:r>
              <a:rPr lang="zh-CN" altLang="en-US" sz="2400" dirty="0">
                <a:effectLst/>
              </a:rPr>
              <a:t>解密过程和加密相同，但使用16个密钥的顺序正好相反。</a:t>
            </a:r>
          </a:p>
        </p:txBody>
      </p:sp>
      <p:sp>
        <p:nvSpPr>
          <p:cNvPr id="968707" name="Rectangle 1027"/>
          <p:cNvSpPr>
            <a:spLocks noGrp="1" noChangeArrowheads="1"/>
          </p:cNvSpPr>
          <p:nvPr>
            <p:ph type="title"/>
          </p:nvPr>
        </p:nvSpPr>
        <p:spPr>
          <a:xfrm>
            <a:off x="6775450" y="0"/>
            <a:ext cx="2362200" cy="762000"/>
          </a:xfrm>
          <a:ln/>
        </p:spPr>
        <p:txBody>
          <a:bodyPr/>
          <a:lstStyle/>
          <a:p>
            <a:r>
              <a:rPr lang="zh-CN" altLang="en-US" sz="3600">
                <a:solidFill>
                  <a:srgbClr val="CC9900"/>
                </a:solidFill>
                <a:effectLst/>
              </a:rPr>
              <a:t>(补充)</a:t>
            </a:r>
            <a:endParaRPr lang="zh-CN" altLang="en-US">
              <a:solidFill>
                <a:srgbClr val="CC99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65763-9153-40C4-973B-8AF453924DDF}" type="slidenum">
              <a:rPr lang="zh-CN" altLang="en-US"/>
              <a:pPr/>
              <a:t>2</a:t>
            </a:fld>
            <a:endParaRPr lang="en-US" altLang="zh-CN"/>
          </a:p>
        </p:txBody>
      </p:sp>
      <p:sp>
        <p:nvSpPr>
          <p:cNvPr id="869378" name="Rectangle 4098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228600"/>
            <a:ext cx="7315200" cy="914400"/>
          </a:xfrm>
        </p:spPr>
        <p:txBody>
          <a:bodyPr/>
          <a:lstStyle/>
          <a:p>
            <a:r>
              <a:rPr lang="zh-CN" altLang="en-US"/>
              <a:t>8</a:t>
            </a:r>
            <a:r>
              <a:rPr lang="zh-CN" altLang="zh-CN"/>
              <a:t> </a:t>
            </a:r>
            <a:r>
              <a:rPr lang="zh-CN" altLang="en-US"/>
              <a:t> </a:t>
            </a:r>
            <a:r>
              <a:rPr lang="en-US" altLang="zh-CN"/>
              <a:t>NETWORK SECURITY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96752"/>
            <a:ext cx="7765759" cy="482453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DE97EC-5E2C-4902-8A8C-3319EBD2E0BC}" type="slidenum">
              <a:rPr lang="zh-CN" altLang="en-US"/>
              <a:pPr/>
              <a:t>20</a:t>
            </a:fld>
            <a:endParaRPr lang="en-US" altLang="zh-CN"/>
          </a:p>
        </p:txBody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692696"/>
            <a:ext cx="8610600" cy="5562600"/>
          </a:xfrm>
        </p:spPr>
        <p:txBody>
          <a:bodyPr/>
          <a:lstStyle/>
          <a:p>
            <a:pPr>
              <a:spcBef>
                <a:spcPct val="20000"/>
              </a:spcBef>
              <a:buFontTx/>
              <a:buNone/>
            </a:pPr>
            <a:r>
              <a:rPr lang="zh-CN" altLang="en-US" sz="2600" dirty="0"/>
              <a:t>8</a:t>
            </a:r>
            <a:r>
              <a:rPr lang="zh-CN" altLang="en-US" sz="2600" dirty="0" smtClean="0"/>
              <a:t>.</a:t>
            </a:r>
            <a:r>
              <a:rPr lang="en-US" altLang="zh-CN" sz="2600" dirty="0" smtClean="0"/>
              <a:t>5</a:t>
            </a:r>
            <a:r>
              <a:rPr lang="zh-CN" altLang="en-US" sz="2600" dirty="0" smtClean="0"/>
              <a:t>.</a:t>
            </a:r>
            <a:r>
              <a:rPr lang="zh-CN" altLang="en-US" sz="2600" dirty="0"/>
              <a:t>2 </a:t>
            </a:r>
            <a:r>
              <a:rPr lang="en-US" altLang="zh-CN" sz="2600" dirty="0"/>
              <a:t>AES-The Advanced Encryption Standard</a:t>
            </a:r>
            <a:endParaRPr lang="en-US" altLang="zh-CN" sz="2600" b="1" dirty="0"/>
          </a:p>
          <a:p>
            <a:pPr>
              <a:spcBef>
                <a:spcPct val="20000"/>
              </a:spcBef>
              <a:buFontTx/>
              <a:buAutoNum type="arabicPeriod"/>
            </a:pPr>
            <a:r>
              <a:rPr lang="en-US" altLang="zh-CN" sz="2200" dirty="0"/>
              <a:t>Rules for AES proposals</a:t>
            </a:r>
          </a:p>
          <a:p>
            <a:pPr lvl="1">
              <a:spcBef>
                <a:spcPct val="20000"/>
              </a:spcBef>
              <a:buFontTx/>
              <a:buAutoNum type="arabicPeriod"/>
            </a:pPr>
            <a:r>
              <a:rPr lang="en-US" altLang="zh-CN" sz="2000" dirty="0"/>
              <a:t>The algorithm must be a symmetric block cipher. </a:t>
            </a:r>
          </a:p>
          <a:p>
            <a:pPr lvl="1">
              <a:spcBef>
                <a:spcPct val="20000"/>
              </a:spcBef>
              <a:buFontTx/>
              <a:buAutoNum type="arabicPeriod"/>
            </a:pPr>
            <a:r>
              <a:rPr lang="en-US" altLang="zh-CN" sz="2000" dirty="0"/>
              <a:t>The full design must be public.</a:t>
            </a:r>
          </a:p>
          <a:p>
            <a:pPr lvl="1">
              <a:spcBef>
                <a:spcPct val="20000"/>
              </a:spcBef>
              <a:buFontTx/>
              <a:buAutoNum type="arabicPeriod"/>
            </a:pPr>
            <a:r>
              <a:rPr lang="en-US" altLang="zh-CN" sz="2000" dirty="0"/>
              <a:t>Key lengths of 128, 192, and 256 bits supported.</a:t>
            </a:r>
          </a:p>
          <a:p>
            <a:pPr lvl="1">
              <a:spcBef>
                <a:spcPct val="20000"/>
              </a:spcBef>
              <a:buFontTx/>
              <a:buAutoNum type="arabicPeriod"/>
            </a:pPr>
            <a:r>
              <a:rPr lang="en-US" altLang="zh-CN" sz="2000" dirty="0"/>
              <a:t>Both software and hardware implementations required</a:t>
            </a:r>
          </a:p>
          <a:p>
            <a:pPr lvl="1">
              <a:spcBef>
                <a:spcPct val="20000"/>
              </a:spcBef>
              <a:buFontTx/>
              <a:buAutoNum type="arabicPeriod"/>
            </a:pPr>
            <a:r>
              <a:rPr lang="en-US" altLang="zh-CN" sz="2000" dirty="0"/>
              <a:t>The algorithm must be public or licensed on nondiscriminatory terms.</a:t>
            </a:r>
          </a:p>
          <a:p>
            <a:pPr>
              <a:spcBef>
                <a:spcPct val="20000"/>
              </a:spcBef>
              <a:buFontTx/>
              <a:buAutoNum type="arabicPeriod"/>
            </a:pPr>
            <a:r>
              <a:rPr lang="en-US" altLang="zh-CN" sz="2200" dirty="0"/>
              <a:t>In November 2001, NIST, Federal Information Processing Standard (FIPS) 197</a:t>
            </a:r>
          </a:p>
          <a:p>
            <a:pPr>
              <a:spcBef>
                <a:spcPct val="20000"/>
              </a:spcBef>
              <a:buFontTx/>
              <a:buAutoNum type="arabicPeriod"/>
            </a:pPr>
            <a:r>
              <a:rPr lang="en-US" altLang="zh-CN" sz="2200" dirty="0" err="1"/>
              <a:t>Rijndael</a:t>
            </a:r>
            <a:r>
              <a:rPr lang="en-US" altLang="zh-CN" sz="2200" dirty="0"/>
              <a:t> = </a:t>
            </a:r>
            <a:r>
              <a:rPr lang="en-US" altLang="zh-CN" sz="2200" dirty="0" err="1"/>
              <a:t>Rijmen</a:t>
            </a:r>
            <a:r>
              <a:rPr lang="en-US" altLang="zh-CN" sz="2200" dirty="0"/>
              <a:t> + </a:t>
            </a:r>
            <a:r>
              <a:rPr lang="en-US" altLang="zh-CN" sz="2200" dirty="0" err="1"/>
              <a:t>Daemen</a:t>
            </a:r>
            <a:r>
              <a:rPr lang="en-US" altLang="zh-CN" sz="2200" dirty="0"/>
              <a:t>, two young Belgium cryptographer.</a:t>
            </a:r>
          </a:p>
          <a:p>
            <a:pPr>
              <a:spcBef>
                <a:spcPct val="20000"/>
              </a:spcBef>
              <a:buFontTx/>
              <a:buAutoNum type="arabicPeriod"/>
            </a:pPr>
            <a:r>
              <a:rPr lang="en-US" altLang="zh-CN" sz="2200" dirty="0" err="1"/>
              <a:t>Rijndael</a:t>
            </a:r>
            <a:r>
              <a:rPr lang="en-US" altLang="zh-CN" sz="2200" dirty="0"/>
              <a:t> supports key length and block sizes from 128 to 256 bits in steps of 32 bits.</a:t>
            </a:r>
          </a:p>
          <a:p>
            <a:pPr>
              <a:spcBef>
                <a:spcPct val="20000"/>
              </a:spcBef>
              <a:buFontTx/>
              <a:buAutoNum type="arabicPeriod"/>
            </a:pPr>
            <a:r>
              <a:rPr lang="en-US" altLang="zh-CN" sz="2000" dirty="0"/>
              <a:t>AES specifies that the block size must be 128 bits and the key length must be 128, 192,256 bits</a:t>
            </a:r>
            <a:endParaRPr lang="en-US" altLang="zh-CN" sz="2200" dirty="0"/>
          </a:p>
          <a:p>
            <a:pPr>
              <a:spcBef>
                <a:spcPct val="20000"/>
              </a:spcBef>
              <a:buFontTx/>
              <a:buNone/>
            </a:pPr>
            <a:endParaRPr lang="en-US" altLang="zh-CN" sz="2400" dirty="0"/>
          </a:p>
        </p:txBody>
      </p:sp>
    </p:spTree>
  </p:cSld>
  <p:clrMapOvr>
    <a:masterClrMapping/>
  </p:clrMapOvr>
  <p:transition>
    <p:blinds dir="vert"/>
    <p:sndAc>
      <p:stSnd>
        <p:snd r:embed="rId2" name="projctor.wav"/>
      </p:stSnd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8F6220-107E-4DFD-9E2C-496733048CC0}" type="slidenum">
              <a:rPr lang="zh-CN" altLang="en-US"/>
              <a:pPr/>
              <a:t>21</a:t>
            </a:fld>
            <a:endParaRPr lang="en-US" altLang="zh-CN"/>
          </a:p>
        </p:txBody>
      </p:sp>
      <p:sp>
        <p:nvSpPr>
          <p:cNvPr id="976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610600" cy="5562600"/>
          </a:xfrm>
        </p:spPr>
        <p:txBody>
          <a:bodyPr/>
          <a:lstStyle/>
          <a:p>
            <a:pPr>
              <a:spcBef>
                <a:spcPct val="20000"/>
              </a:spcBef>
              <a:buFontTx/>
              <a:buNone/>
            </a:pPr>
            <a:r>
              <a:rPr lang="en-US" altLang="zh-CN" b="1" dirty="0" err="1">
                <a:solidFill>
                  <a:srgbClr val="CC9900"/>
                </a:solidFill>
                <a:latin typeface="宋体" panose="02010600030101010101" pitchFamily="2" charset="-122"/>
              </a:rPr>
              <a:t>Rijndael</a:t>
            </a:r>
            <a:r>
              <a:rPr lang="en-US" altLang="zh-CN" sz="2600" dirty="0">
                <a:latin typeface="宋体" panose="02010600030101010101" pitchFamily="2" charset="-122"/>
              </a:rPr>
              <a:t>-</a:t>
            </a:r>
            <a:r>
              <a:rPr lang="zh-CN" altLang="en-US" sz="2600" dirty="0">
                <a:solidFill>
                  <a:srgbClr val="FF00FF"/>
                </a:solidFill>
                <a:latin typeface="宋体" panose="02010600030101010101" pitchFamily="2" charset="-122"/>
              </a:rPr>
              <a:t>[</a:t>
            </a:r>
            <a:r>
              <a:rPr lang="en-US" altLang="zh-CN" sz="2600" dirty="0">
                <a:solidFill>
                  <a:srgbClr val="FF00FF"/>
                </a:solidFill>
                <a:latin typeface="宋体" panose="02010600030101010101" pitchFamily="2" charset="-122"/>
              </a:rPr>
              <a:t>see fig </a:t>
            </a:r>
            <a:r>
              <a:rPr lang="en-US" altLang="zh-CN" sz="2600" dirty="0" smtClean="0">
                <a:solidFill>
                  <a:srgbClr val="FF00FF"/>
                </a:solidFill>
                <a:latin typeface="宋体" panose="02010600030101010101" pitchFamily="2" charset="-122"/>
              </a:rPr>
              <a:t>K8-7</a:t>
            </a:r>
            <a:r>
              <a:rPr lang="zh-CN" altLang="en-US" sz="2600" dirty="0">
                <a:solidFill>
                  <a:srgbClr val="FF00FF"/>
                </a:solidFill>
                <a:latin typeface="宋体" panose="02010600030101010101" pitchFamily="2" charset="-122"/>
              </a:rPr>
              <a:t>]</a:t>
            </a:r>
          </a:p>
          <a:p>
            <a:pPr lvl="1">
              <a:spcBef>
                <a:spcPct val="20000"/>
              </a:spcBef>
            </a:pPr>
            <a:r>
              <a:rPr lang="en-US" altLang="zh-CN" sz="2000" dirty="0"/>
              <a:t>Based on Galois field theory (</a:t>
            </a:r>
            <a:r>
              <a:rPr lang="zh-CN" altLang="zh-CN" sz="2000" dirty="0"/>
              <a:t>群论).</a:t>
            </a:r>
            <a:endParaRPr lang="zh-CN" altLang="en-US" sz="2000" dirty="0"/>
          </a:p>
          <a:p>
            <a:pPr lvl="1">
              <a:spcBef>
                <a:spcPct val="20000"/>
              </a:spcBef>
            </a:pPr>
            <a:r>
              <a:rPr lang="en-US" altLang="zh-CN" sz="2000" dirty="0"/>
              <a:t>Uses substitution and permutations,</a:t>
            </a:r>
            <a:r>
              <a:rPr lang="en-US" altLang="zh-CN" sz="1800" dirty="0"/>
              <a:t> </a:t>
            </a:r>
            <a:r>
              <a:rPr lang="en-US" altLang="zh-CN" sz="2000" dirty="0"/>
              <a:t>and it also uses multiple rounds.</a:t>
            </a:r>
          </a:p>
          <a:p>
            <a:pPr lvl="1">
              <a:spcBef>
                <a:spcPct val="20000"/>
              </a:spcBef>
            </a:pPr>
            <a:r>
              <a:rPr lang="en-US" altLang="zh-CN" sz="2000" dirty="0"/>
              <a:t>All operations involve entire bytes (128 bits),</a:t>
            </a:r>
            <a:r>
              <a:rPr lang="en-US" altLang="zh-CN" sz="1800" dirty="0"/>
              <a:t> </a:t>
            </a:r>
            <a:r>
              <a:rPr lang="en-US" altLang="zh-CN" sz="2000" dirty="0"/>
              <a:t>to allow for efficient implementations in both hardware and software.</a:t>
            </a:r>
          </a:p>
        </p:txBody>
      </p:sp>
    </p:spTree>
  </p:cSld>
  <p:clrMapOvr>
    <a:masterClrMapping/>
  </p:clrMapOvr>
  <p:transition>
    <p:blinds dir="vert"/>
    <p:sndAc>
      <p:stSnd>
        <p:snd r:embed="rId2" name="projctor.wav"/>
      </p:stSnd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B646A8-F8ED-424F-9ED6-EF2A9203A7CE}" type="slidenum">
              <a:rPr lang="zh-CN" altLang="en-US"/>
              <a:pPr/>
              <a:t>22</a:t>
            </a:fld>
            <a:endParaRPr lang="en-US" altLang="zh-CN"/>
          </a:p>
        </p:txBody>
      </p:sp>
      <p:pic>
        <p:nvPicPr>
          <p:cNvPr id="526343" name="Picture 7" descr="8-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8288338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634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2362200" y="6400800"/>
            <a:ext cx="4953000" cy="457200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altLang="zh-CN" sz="2200" dirty="0" smtClean="0">
                <a:latin typeface="宋体" panose="02010600030101010101" pitchFamily="2" charset="-122"/>
              </a:rPr>
              <a:t>Fig.K8.7 </a:t>
            </a:r>
            <a:r>
              <a:rPr lang="en-US" altLang="zh-CN" sz="2200" dirty="0">
                <a:latin typeface="宋体" panose="02010600030101010101" pitchFamily="2" charset="-122"/>
              </a:rPr>
              <a:t>An outline of </a:t>
            </a:r>
            <a:r>
              <a:rPr lang="en-US" altLang="zh-CN" sz="2200" dirty="0" err="1">
                <a:latin typeface="宋体" panose="02010600030101010101" pitchFamily="2" charset="-122"/>
              </a:rPr>
              <a:t>Rijndael</a:t>
            </a:r>
            <a:r>
              <a:rPr lang="en-US" altLang="zh-CN" sz="2200" dirty="0">
                <a:latin typeface="宋体" panose="02010600030101010101" pitchFamily="2" charset="-122"/>
              </a:rPr>
              <a:t>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24128" y="33265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第</a:t>
            </a:r>
            <a:r>
              <a:rPr lang="en-US" altLang="zh-CN" b="1" dirty="0" smtClean="0">
                <a:solidFill>
                  <a:srgbClr val="FF0000"/>
                </a:solidFill>
              </a:rPr>
              <a:t>6</a:t>
            </a:r>
            <a:r>
              <a:rPr lang="zh-CN" altLang="en-US" b="1" dirty="0" smtClean="0">
                <a:solidFill>
                  <a:srgbClr val="FF0000"/>
                </a:solidFill>
              </a:rPr>
              <a:t>版教材已去掉细节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randomBa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2773CD-7782-4778-AF47-61E6E6D186E1}" type="slidenum">
              <a:rPr lang="zh-CN" altLang="en-US"/>
              <a:pPr/>
              <a:t>23</a:t>
            </a:fld>
            <a:endParaRPr lang="en-US" altLang="zh-CN"/>
          </a:p>
        </p:txBody>
      </p:sp>
      <p:sp>
        <p:nvSpPr>
          <p:cNvPr id="873475" name="Rectangle 3"/>
          <p:cNvSpPr>
            <a:spLocks noChangeArrowheads="1"/>
          </p:cNvSpPr>
          <p:nvPr/>
        </p:nvSpPr>
        <p:spPr bwMode="auto">
          <a:xfrm>
            <a:off x="533400" y="1066800"/>
            <a:ext cx="86106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52500" indent="-4953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71700" indent="-3429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Clr>
                <a:schemeClr val="tx1"/>
              </a:buClr>
              <a:buFontTx/>
              <a:buChar char="•"/>
            </a:pPr>
            <a:r>
              <a:rPr lang="en-US" altLang="zh-CN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The function </a:t>
            </a:r>
            <a:r>
              <a:rPr lang="en-US" altLang="zh-CN" sz="22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rijndael</a:t>
            </a:r>
            <a:r>
              <a:rPr lang="en-US" altLang="zh-CN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 has three parameters:</a:t>
            </a:r>
            <a:endParaRPr lang="en-US" altLang="zh-CN" sz="2200" dirty="0">
              <a:effectLst>
                <a:outerShdw blurRad="38100" dist="38100" dir="2700000" algn="tl">
                  <a:srgbClr val="000000"/>
                </a:outerShdw>
              </a:effectLst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4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CN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Plaintext 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: an array of 16 bytes containing the input data</a:t>
            </a:r>
          </a:p>
          <a:p>
            <a:pPr lvl="1" eaLnBrk="1" hangingPunct="1">
              <a:lnSpc>
                <a:spcPct val="110000"/>
              </a:lnSpc>
              <a:spcBef>
                <a:spcPct val="4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CN" sz="20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Ciphertext</a:t>
            </a:r>
            <a:r>
              <a:rPr lang="en-US" altLang="zh-CN" sz="2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:an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 array of 16 bytes where the enciphered output will be returned</a:t>
            </a:r>
          </a:p>
          <a:p>
            <a:pPr lvl="1" eaLnBrk="1" hangingPunct="1">
              <a:lnSpc>
                <a:spcPct val="110000"/>
              </a:lnSpc>
              <a:spcBef>
                <a:spcPct val="4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CN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Key: 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the 16-byte key</a:t>
            </a:r>
          </a:p>
          <a:p>
            <a:pPr eaLnBrk="1" hangingPunct="1">
              <a:lnSpc>
                <a:spcPct val="110000"/>
              </a:lnSpc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Creating of the </a:t>
            </a:r>
            <a:r>
              <a:rPr lang="en-US" altLang="zh-CN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state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 and </a:t>
            </a:r>
            <a:r>
              <a:rPr lang="en-US" altLang="zh-CN" sz="20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rk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 arrays:-</a:t>
            </a:r>
            <a:r>
              <a:rPr lang="zh-CN" altLang="en-US" sz="2000" dirty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[</a:t>
            </a:r>
            <a:r>
              <a:rPr lang="en-US" altLang="zh-CN" sz="2000" dirty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see fig </a:t>
            </a:r>
            <a:r>
              <a:rPr lang="en-US" altLang="zh-CN" sz="2000" dirty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K</a:t>
            </a:r>
            <a:r>
              <a:rPr lang="en-US" altLang="zh-CN" sz="2000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8-8</a:t>
            </a:r>
            <a:r>
              <a:rPr lang="zh-CN" altLang="en-US" sz="2000" dirty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]</a:t>
            </a:r>
            <a:endParaRPr lang="en-US" altLang="zh-CN" sz="2000" dirty="0"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</a:endParaRPr>
          </a:p>
          <a:p>
            <a:pPr lvl="1" eaLnBrk="1" hangingPunct="1">
              <a:lnSpc>
                <a:spcPct val="110000"/>
              </a:lnSpc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endParaRPr lang="zh-CN" altLang="zh-CN" sz="2000" dirty="0"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</a:endParaRPr>
          </a:p>
        </p:txBody>
      </p:sp>
      <p:pic>
        <p:nvPicPr>
          <p:cNvPr id="873476" name="Picture 4" descr="8-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33800"/>
            <a:ext cx="7620000" cy="251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3477" name="Rectangle 5"/>
          <p:cNvSpPr>
            <a:spLocks noChangeArrowheads="1"/>
          </p:cNvSpPr>
          <p:nvPr/>
        </p:nvSpPr>
        <p:spPr bwMode="auto">
          <a:xfrm>
            <a:off x="685800" y="6248400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Fig </a:t>
            </a:r>
            <a:r>
              <a:rPr lang="en-US" altLang="zh-CN" sz="22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K8.8 </a:t>
            </a:r>
            <a:r>
              <a:rPr lang="en-US" altLang="zh-CN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Creating of the </a:t>
            </a:r>
            <a:r>
              <a:rPr lang="en-US" altLang="zh-CN" sz="2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state</a:t>
            </a:r>
            <a:r>
              <a:rPr lang="en-US" altLang="zh-CN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 and </a:t>
            </a:r>
            <a:r>
              <a:rPr lang="en-US" altLang="zh-CN" sz="22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rk</a:t>
            </a:r>
            <a:r>
              <a:rPr lang="en-US" altLang="zh-CN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 arrays.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724128" y="33265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第</a:t>
            </a:r>
            <a:r>
              <a:rPr lang="en-US" altLang="zh-CN" b="1" dirty="0" smtClean="0">
                <a:solidFill>
                  <a:srgbClr val="FF0000"/>
                </a:solidFill>
              </a:rPr>
              <a:t>6</a:t>
            </a:r>
            <a:r>
              <a:rPr lang="zh-CN" altLang="en-US" b="1" dirty="0" smtClean="0">
                <a:solidFill>
                  <a:srgbClr val="FF0000"/>
                </a:solidFill>
              </a:rPr>
              <a:t>版教材已去掉细节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239195-DAE1-45DD-AC35-2A35B10A89FB}" type="slidenum">
              <a:rPr lang="zh-CN" altLang="en-US"/>
              <a:pPr/>
              <a:t>24</a:t>
            </a:fld>
            <a:endParaRPr lang="en-US" altLang="zh-CN"/>
          </a:p>
        </p:txBody>
      </p:sp>
      <p:sp>
        <p:nvSpPr>
          <p:cNvPr id="974852" name="Rectangle 4"/>
          <p:cNvSpPr>
            <a:spLocks noChangeArrowheads="1"/>
          </p:cNvSpPr>
          <p:nvPr/>
        </p:nvSpPr>
        <p:spPr bwMode="auto">
          <a:xfrm>
            <a:off x="381000" y="381000"/>
            <a:ext cx="8763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60000"/>
              </a:spcBef>
              <a:buClr>
                <a:schemeClr val="tx1"/>
              </a:buClr>
              <a:buChar char="•"/>
              <a:defRPr kumimoji="1" sz="3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40000"/>
              </a:spcBef>
              <a:buClr>
                <a:schemeClr val="tx1"/>
              </a:buClr>
              <a:buChar char="–"/>
              <a:defRPr kumimoji="1" sz="2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>
              <a:lnSpc>
                <a:spcPct val="95000"/>
              </a:lnSpc>
              <a:spcBef>
                <a:spcPct val="35000"/>
              </a:spcBef>
              <a:buChar char="•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>
              <a:lnSpc>
                <a:spcPct val="75000"/>
              </a:lnSpc>
              <a:spcBef>
                <a:spcPct val="30000"/>
              </a:spcBef>
              <a:buChar char="–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>
              <a:lnSpc>
                <a:spcPct val="75000"/>
              </a:lnSpc>
              <a:spcBef>
                <a:spcPct val="30000"/>
              </a:spcBef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200"/>
              <a:t>Steps of the </a:t>
            </a:r>
            <a:r>
              <a:rPr lang="en-US" altLang="zh-CN" sz="2200" i="1"/>
              <a:t>rijndael</a:t>
            </a:r>
            <a:r>
              <a:rPr lang="en-US" altLang="zh-CN" sz="2200"/>
              <a:t> function: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200"/>
              <a:t>Expanding the key into 11 arrays of the same size as the state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000"/>
              <a:t>11 round keys are produced by repeated rotation and XORing of various groups of key bits.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200"/>
              <a:t>Copy the plaintext into the </a:t>
            </a:r>
            <a:r>
              <a:rPr lang="en-US" altLang="zh-CN" sz="2200" i="1"/>
              <a:t>state</a:t>
            </a:r>
            <a:r>
              <a:rPr lang="en-US" altLang="zh-CN" sz="2200"/>
              <a:t> array so it can be processed during the rounds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200" i="1"/>
              <a:t>Rk</a:t>
            </a:r>
            <a:r>
              <a:rPr lang="en-US" altLang="zh-CN" sz="2200"/>
              <a:t>[0] is XORed into</a:t>
            </a:r>
            <a:r>
              <a:rPr lang="en-US" altLang="zh-CN" sz="2200" i="1"/>
              <a:t> state </a:t>
            </a:r>
            <a:r>
              <a:rPr lang="en-US" altLang="zh-CN" sz="2200"/>
              <a:t>byte for byte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200"/>
              <a:t>Loop for </a:t>
            </a:r>
            <a:r>
              <a:rPr lang="en-US" altLang="zh-CN" sz="2200" i="1"/>
              <a:t>round</a:t>
            </a:r>
            <a:r>
              <a:rPr lang="en-US" altLang="zh-CN" sz="2200"/>
              <a:t>  times:</a:t>
            </a:r>
            <a:endParaRPr lang="en-US" altLang="zh-CN" sz="2000"/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000"/>
              <a:t>Do a byte-for-byte substitution on </a:t>
            </a:r>
            <a:r>
              <a:rPr lang="en-US" altLang="zh-CN" sz="2000" i="1"/>
              <a:t>state</a:t>
            </a:r>
          </a:p>
          <a:p>
            <a:pPr lvl="3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/>
              <a:t>each  byte is used  as an index into a single S-box , and that byte</a:t>
            </a:r>
            <a:r>
              <a:rPr lang="en-US" altLang="zh-CN">
                <a:latin typeface="Times New Roman" panose="02020603050405020304" pitchFamily="18" charset="0"/>
              </a:rPr>
              <a:t>’</a:t>
            </a:r>
            <a:r>
              <a:rPr lang="en-US" altLang="zh-CN"/>
              <a:t>s value is replaced  by the  S-box entry.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000"/>
              <a:t>Rotates each of the four rows to the left: row 0 is rotated by 0 bytes, row i (i=0--3) is rotated by i bytes,...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000"/>
              <a:t>Mixes up each column independently of the other ones</a:t>
            </a:r>
          </a:p>
          <a:p>
            <a:pPr lvl="3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/>
              <a:t>The new column of </a:t>
            </a:r>
            <a:r>
              <a:rPr lang="en-US" altLang="zh-CN" i="1"/>
              <a:t>state  </a:t>
            </a:r>
            <a:r>
              <a:rPr lang="en-US" altLang="zh-CN"/>
              <a:t>is the product of the old column and  constant matrix, the multiplication uses the finite Galois field, GF(2</a:t>
            </a:r>
            <a:r>
              <a:rPr lang="en-US" altLang="zh-CN" baseline="30000"/>
              <a:t>8</a:t>
            </a:r>
            <a:r>
              <a:rPr lang="en-US" altLang="zh-CN"/>
              <a:t>)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000"/>
              <a:t>XORs the key </a:t>
            </a:r>
            <a:r>
              <a:rPr lang="en-US" altLang="zh-CN" sz="2000" i="1"/>
              <a:t>Rk</a:t>
            </a:r>
            <a:r>
              <a:rPr lang="en-US" altLang="zh-CN" sz="2000"/>
              <a:t>[i] for this round into the </a:t>
            </a:r>
            <a:r>
              <a:rPr lang="en-US" altLang="zh-CN" sz="2000" i="1"/>
              <a:t>state</a:t>
            </a:r>
            <a:r>
              <a:rPr lang="en-US" altLang="zh-CN" sz="2000"/>
              <a:t> array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000"/>
              <a:t>Copy </a:t>
            </a:r>
            <a:r>
              <a:rPr lang="en-US" altLang="zh-CN" sz="2000" i="1"/>
              <a:t>state  </a:t>
            </a:r>
            <a:r>
              <a:rPr lang="en-US" altLang="zh-CN" sz="2000"/>
              <a:t>to </a:t>
            </a:r>
            <a:r>
              <a:rPr lang="en-US" altLang="zh-CN" sz="2000" i="1"/>
              <a:t>ciphertext.</a:t>
            </a:r>
            <a:endParaRPr lang="en-US" altLang="zh-CN" sz="2000"/>
          </a:p>
        </p:txBody>
      </p:sp>
    </p:spTree>
  </p:cSld>
  <p:clrMapOvr>
    <a:masterClrMapping/>
  </p:clrMapOvr>
  <p:transition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EB4A-B9C5-4B3E-AA9F-B1A4ACE7BF1E}" type="slidenum">
              <a:rPr lang="zh-CN" altLang="en-US"/>
              <a:pPr/>
              <a:t>25</a:t>
            </a:fld>
            <a:endParaRPr lang="en-US" altLang="zh-CN"/>
          </a:p>
        </p:txBody>
      </p:sp>
      <p:sp>
        <p:nvSpPr>
          <p:cNvPr id="975874" name="Rectangle 2"/>
          <p:cNvSpPr>
            <a:spLocks noChangeArrowheads="1"/>
          </p:cNvSpPr>
          <p:nvPr/>
        </p:nvSpPr>
        <p:spPr bwMode="auto">
          <a:xfrm>
            <a:off x="353817" y="620688"/>
            <a:ext cx="8763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60000"/>
              </a:spcBef>
              <a:buClr>
                <a:schemeClr val="tx1"/>
              </a:buClr>
              <a:buChar char="•"/>
              <a:defRPr kumimoji="1" sz="3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40000"/>
              </a:spcBef>
              <a:buClr>
                <a:schemeClr val="tx1"/>
              </a:buClr>
              <a:buChar char="–"/>
              <a:defRPr kumimoji="1" sz="2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>
              <a:lnSpc>
                <a:spcPct val="95000"/>
              </a:lnSpc>
              <a:spcBef>
                <a:spcPct val="35000"/>
              </a:spcBef>
              <a:buChar char="•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>
              <a:lnSpc>
                <a:spcPct val="75000"/>
              </a:lnSpc>
              <a:spcBef>
                <a:spcPct val="30000"/>
              </a:spcBef>
              <a:buChar char="–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>
              <a:lnSpc>
                <a:spcPct val="75000"/>
              </a:lnSpc>
              <a:spcBef>
                <a:spcPct val="30000"/>
              </a:spcBef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200" dirty="0"/>
              <a:t>The decryption can be done just by running the algorithm backward, it also can be done by running the encryption algorithm using different tables.</a:t>
            </a:r>
            <a:endParaRPr lang="en-US" altLang="zh-CN" sz="22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 smtClean="0">
                <a:solidFill>
                  <a:srgbClr val="CC9900"/>
                </a:solidFill>
              </a:rPr>
              <a:t>8.5.3 </a:t>
            </a:r>
            <a:r>
              <a:rPr lang="en-US" altLang="zh-CN" dirty="0">
                <a:solidFill>
                  <a:srgbClr val="CC9900"/>
                </a:solidFill>
              </a:rPr>
              <a:t>Cipher Modes</a:t>
            </a:r>
            <a:endParaRPr lang="en-US" altLang="zh-CN" sz="2600" dirty="0"/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/>
              <a:t>AES (or DES) is basically a </a:t>
            </a:r>
            <a:r>
              <a:rPr lang="en-US" altLang="zh-CN" sz="2200" dirty="0" err="1"/>
              <a:t>monoalphabetic</a:t>
            </a:r>
            <a:r>
              <a:rPr lang="en-US" altLang="zh-CN" sz="2200" dirty="0"/>
              <a:t> substitution cipher using big characters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128-bit character for AES, and 64-bit for DES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/>
              <a:t>Whenever the same plaintext block goes in the front end, the same </a:t>
            </a:r>
            <a:r>
              <a:rPr lang="en-US" altLang="zh-CN" sz="2200" dirty="0" err="1"/>
              <a:t>ciphertext</a:t>
            </a:r>
            <a:r>
              <a:rPr lang="en-US" altLang="zh-CN" sz="2200" dirty="0"/>
              <a:t> comes out the back end.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dirty="0">
                <a:solidFill>
                  <a:srgbClr val="CC9900"/>
                </a:solidFill>
              </a:rPr>
              <a:t>Electronic code book mode</a:t>
            </a:r>
            <a:r>
              <a:rPr lang="zh-CN" altLang="en-US" sz="2400" dirty="0"/>
              <a:t>-</a:t>
            </a:r>
            <a:r>
              <a:rPr lang="zh-CN" altLang="en-US" sz="2400" dirty="0">
                <a:solidFill>
                  <a:srgbClr val="FF00FF"/>
                </a:solidFill>
              </a:rPr>
              <a:t>[</a:t>
            </a:r>
            <a:r>
              <a:rPr lang="en-US" altLang="zh-CN" sz="2400" dirty="0">
                <a:solidFill>
                  <a:srgbClr val="FF00FF"/>
                </a:solidFill>
              </a:rPr>
              <a:t>see fig 8-11</a:t>
            </a:r>
            <a:r>
              <a:rPr lang="zh-CN" altLang="en-US" sz="2400" dirty="0">
                <a:solidFill>
                  <a:srgbClr val="FF00FF"/>
                </a:solidFill>
              </a:rPr>
              <a:t>]</a:t>
            </a:r>
            <a:endParaRPr lang="zh-CN" altLang="en-US" sz="2400" dirty="0"/>
          </a:p>
          <a:p>
            <a:pPr eaLnBrk="1" hangingPunct="1">
              <a:lnSpc>
                <a:spcPct val="85000"/>
              </a:lnSpc>
              <a:buFontTx/>
              <a:buNone/>
            </a:pPr>
            <a:r>
              <a:rPr lang="en-US" altLang="zh-CN" sz="2400" dirty="0">
                <a:solidFill>
                  <a:srgbClr val="CC9900"/>
                </a:solidFill>
              </a:rPr>
              <a:t>Cipher block chaining Mode</a:t>
            </a:r>
            <a:r>
              <a:rPr lang="zh-CN" altLang="en-US" sz="2400" dirty="0"/>
              <a:t>-</a:t>
            </a:r>
            <a:r>
              <a:rPr lang="zh-CN" altLang="en-US" sz="2400" dirty="0">
                <a:solidFill>
                  <a:srgbClr val="FF00FF"/>
                </a:solidFill>
              </a:rPr>
              <a:t>[</a:t>
            </a:r>
            <a:r>
              <a:rPr lang="en-US" altLang="zh-CN" sz="2400" dirty="0">
                <a:solidFill>
                  <a:srgbClr val="FF00FF"/>
                </a:solidFill>
              </a:rPr>
              <a:t>see fig 8-12</a:t>
            </a:r>
            <a:r>
              <a:rPr lang="zh-CN" altLang="en-US" sz="2400" dirty="0">
                <a:solidFill>
                  <a:srgbClr val="FF00FF"/>
                </a:solidFill>
              </a:rPr>
              <a:t>]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CN" sz="2200" dirty="0"/>
              <a:t>IV (Initialization Vector)</a:t>
            </a:r>
            <a:endParaRPr lang="en-US" altLang="zh-CN" sz="2000" dirty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0A5FA3-001C-4408-A9B3-E8527CA26A85}" type="slidenum">
              <a:rPr lang="zh-CN" altLang="en-US"/>
              <a:pPr/>
              <a:t>26</a:t>
            </a:fld>
            <a:endParaRPr lang="en-US" altLang="zh-CN"/>
          </a:p>
        </p:txBody>
      </p:sp>
      <p:pic>
        <p:nvPicPr>
          <p:cNvPr id="977923" name="Picture 1027" descr="7-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8763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7924" name="Text Box 1028"/>
          <p:cNvSpPr txBox="1">
            <a:spLocks noChangeArrowheads="1"/>
          </p:cNvSpPr>
          <p:nvPr/>
        </p:nvSpPr>
        <p:spPr bwMode="auto">
          <a:xfrm>
            <a:off x="1066800" y="6019800"/>
            <a:ext cx="74676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ahoma" panose="020B0604030504040204" pitchFamily="34" charset="0"/>
              </a:rPr>
              <a:t>Fig</a:t>
            </a:r>
            <a:r>
              <a:rPr lang="en-US" altLang="zh-CN" sz="2000" dirty="0">
                <a:solidFill>
                  <a:srgbClr val="FF0000"/>
                </a:solidFill>
                <a:latin typeface="Tahoma" panose="020B0604030504040204" pitchFamily="34" charset="0"/>
              </a:rPr>
              <a:t>. </a:t>
            </a:r>
            <a:r>
              <a:rPr lang="en-US" altLang="zh-CN" sz="2000" dirty="0" smtClean="0">
                <a:solidFill>
                  <a:srgbClr val="FF0000"/>
                </a:solidFill>
                <a:latin typeface="Tahoma" panose="020B0604030504040204" pitchFamily="34" charset="0"/>
              </a:rPr>
              <a:t>8-15</a:t>
            </a:r>
            <a:r>
              <a:rPr lang="en-US" altLang="zh-CN" sz="2000" dirty="0" smtClean="0">
                <a:solidFill>
                  <a:schemeClr val="tx1"/>
                </a:solidFill>
                <a:latin typeface="Tahoma" panose="020B0604030504040204" pitchFamily="34" charset="0"/>
              </a:rPr>
              <a:t>. </a:t>
            </a:r>
            <a:r>
              <a:rPr lang="en-US" altLang="zh-CN" sz="2000" dirty="0">
                <a:solidFill>
                  <a:schemeClr val="tx1"/>
                </a:solidFill>
                <a:latin typeface="Tahoma" panose="020B0604030504040204" pitchFamily="34" charset="0"/>
              </a:rPr>
              <a:t>The plaintext of a file encrypted as 16 DES blocks.</a:t>
            </a:r>
            <a:endParaRPr lang="en-US" altLang="zh-CN" sz="200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7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7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26FD06-BC0A-4061-BD9B-B3D3CEF41A9A}" type="slidenum">
              <a:rPr lang="zh-CN" altLang="en-US"/>
              <a:pPr/>
              <a:t>27</a:t>
            </a:fld>
            <a:endParaRPr lang="en-US" altLang="zh-CN"/>
          </a:p>
        </p:txBody>
      </p:sp>
      <p:sp>
        <p:nvSpPr>
          <p:cNvPr id="978947" name="Text Box 3"/>
          <p:cNvSpPr txBox="1">
            <a:spLocks noChangeArrowheads="1"/>
          </p:cNvSpPr>
          <p:nvPr/>
        </p:nvSpPr>
        <p:spPr bwMode="auto">
          <a:xfrm>
            <a:off x="1524000" y="6019800"/>
            <a:ext cx="65532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Fig</a:t>
            </a:r>
            <a:r>
              <a:rPr lang="en-US" altLang="zh-CN" sz="2000" dirty="0">
                <a:solidFill>
                  <a:srgbClr val="FF0000"/>
                </a:solidFill>
              </a:rPr>
              <a:t>. </a:t>
            </a:r>
            <a:r>
              <a:rPr lang="en-US" altLang="zh-CN" sz="2000" dirty="0" smtClean="0">
                <a:solidFill>
                  <a:srgbClr val="FF0000"/>
                </a:solidFill>
              </a:rPr>
              <a:t>8-16</a:t>
            </a:r>
            <a:r>
              <a:rPr lang="en-US" altLang="zh-CN" sz="2000" dirty="0" smtClean="0">
                <a:solidFill>
                  <a:schemeClr val="tx1"/>
                </a:solidFill>
              </a:rPr>
              <a:t>. </a:t>
            </a:r>
            <a:r>
              <a:rPr lang="en-US" altLang="zh-CN" sz="2000" dirty="0">
                <a:solidFill>
                  <a:schemeClr val="tx1"/>
                </a:solidFill>
              </a:rPr>
              <a:t>Cipher block chaining</a:t>
            </a:r>
            <a:endParaRPr lang="en-US" altLang="zh-CN" sz="2000" dirty="0"/>
          </a:p>
        </p:txBody>
      </p:sp>
      <p:grpSp>
        <p:nvGrpSpPr>
          <p:cNvPr id="978960" name="Group 16"/>
          <p:cNvGrpSpPr>
            <a:grpSpLocks/>
          </p:cNvGrpSpPr>
          <p:nvPr/>
        </p:nvGrpSpPr>
        <p:grpSpPr bwMode="auto">
          <a:xfrm>
            <a:off x="381000" y="1143000"/>
            <a:ext cx="8763000" cy="4878388"/>
            <a:chOff x="240" y="720"/>
            <a:chExt cx="5520" cy="3073"/>
          </a:xfrm>
        </p:grpSpPr>
        <p:pic>
          <p:nvPicPr>
            <p:cNvPr id="978948" name="Picture 4" descr="7-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720"/>
              <a:ext cx="5520" cy="2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78953" name="Group 9"/>
            <p:cNvGrpSpPr>
              <a:grpSpLocks/>
            </p:cNvGrpSpPr>
            <p:nvPr/>
          </p:nvGrpSpPr>
          <p:grpSpPr bwMode="auto">
            <a:xfrm>
              <a:off x="295" y="3385"/>
              <a:ext cx="862" cy="408"/>
              <a:chOff x="295" y="3385"/>
              <a:chExt cx="862" cy="408"/>
            </a:xfrm>
          </p:grpSpPr>
          <p:sp>
            <p:nvSpPr>
              <p:cNvPr id="978951" name="AutoShape 7"/>
              <p:cNvSpPr>
                <a:spLocks noChangeArrowheads="1"/>
              </p:cNvSpPr>
              <p:nvPr/>
            </p:nvSpPr>
            <p:spPr bwMode="auto">
              <a:xfrm>
                <a:off x="340" y="3385"/>
                <a:ext cx="771" cy="408"/>
              </a:xfrm>
              <a:prstGeom prst="wedgeRectCallout">
                <a:avLst>
                  <a:gd name="adj1" fmla="val 56745"/>
                  <a:gd name="adj2" fmla="val -380639"/>
                </a:avLst>
              </a:prstGeom>
              <a:noFill/>
              <a:ln w="9525">
                <a:solidFill>
                  <a:srgbClr val="FF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tIns="0"/>
              <a:lstStyle/>
              <a:p>
                <a:endParaRPr lang="zh-CN" altLang="en-US"/>
              </a:p>
            </p:txBody>
          </p:sp>
          <p:sp>
            <p:nvSpPr>
              <p:cNvPr id="978952" name="Text Box 8"/>
              <p:cNvSpPr txBox="1">
                <a:spLocks noChangeArrowheads="1"/>
              </p:cNvSpPr>
              <p:nvPr/>
            </p:nvSpPr>
            <p:spPr bwMode="auto">
              <a:xfrm>
                <a:off x="295" y="3430"/>
                <a:ext cx="862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t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FF"/>
                    </a:solidFill>
                    <a:latin typeface="Tahoma" panose="020B0604030504040204" pitchFamily="34" charset="0"/>
                  </a:rPr>
                  <a:t>P1 XOR C0</a:t>
                </a:r>
              </a:p>
            </p:txBody>
          </p:sp>
        </p:grpSp>
        <p:grpSp>
          <p:nvGrpSpPr>
            <p:cNvPr id="978954" name="Group 10"/>
            <p:cNvGrpSpPr>
              <a:grpSpLocks/>
            </p:cNvGrpSpPr>
            <p:nvPr/>
          </p:nvGrpSpPr>
          <p:grpSpPr bwMode="auto">
            <a:xfrm>
              <a:off x="2880" y="3339"/>
              <a:ext cx="862" cy="408"/>
              <a:chOff x="295" y="3385"/>
              <a:chExt cx="862" cy="408"/>
            </a:xfrm>
          </p:grpSpPr>
          <p:sp>
            <p:nvSpPr>
              <p:cNvPr id="978955" name="AutoShape 11"/>
              <p:cNvSpPr>
                <a:spLocks noChangeArrowheads="1"/>
              </p:cNvSpPr>
              <p:nvPr/>
            </p:nvSpPr>
            <p:spPr bwMode="auto">
              <a:xfrm>
                <a:off x="340" y="3385"/>
                <a:ext cx="771" cy="408"/>
              </a:xfrm>
              <a:prstGeom prst="wedgeRectCallout">
                <a:avLst>
                  <a:gd name="adj1" fmla="val 56745"/>
                  <a:gd name="adj2" fmla="val -380639"/>
                </a:avLst>
              </a:prstGeom>
              <a:noFill/>
              <a:ln w="9525">
                <a:solidFill>
                  <a:srgbClr val="FF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tIns="0"/>
              <a:lstStyle/>
              <a:p>
                <a:endParaRPr lang="zh-CN" altLang="en-US"/>
              </a:p>
            </p:txBody>
          </p:sp>
          <p:sp>
            <p:nvSpPr>
              <p:cNvPr id="978956" name="Text Box 12"/>
              <p:cNvSpPr txBox="1">
                <a:spLocks noChangeArrowheads="1"/>
              </p:cNvSpPr>
              <p:nvPr/>
            </p:nvSpPr>
            <p:spPr bwMode="auto">
              <a:xfrm>
                <a:off x="295" y="3430"/>
                <a:ext cx="862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t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FF"/>
                    </a:solidFill>
                    <a:latin typeface="Tahoma" panose="020B0604030504040204" pitchFamily="34" charset="0"/>
                  </a:rPr>
                  <a:t>P1 XOR C0</a:t>
                </a:r>
              </a:p>
            </p:txBody>
          </p:sp>
        </p:grpSp>
        <p:sp>
          <p:nvSpPr>
            <p:cNvPr id="978958" name="AutoShape 14"/>
            <p:cNvSpPr>
              <a:spLocks noChangeArrowheads="1"/>
            </p:cNvSpPr>
            <p:nvPr/>
          </p:nvSpPr>
          <p:spPr bwMode="auto">
            <a:xfrm>
              <a:off x="4422" y="3249"/>
              <a:ext cx="771" cy="408"/>
            </a:xfrm>
            <a:prstGeom prst="wedgeRectCallout">
              <a:avLst>
                <a:gd name="adj1" fmla="val -128597"/>
                <a:gd name="adj2" fmla="val -187009"/>
              </a:avLst>
            </a:prstGeom>
            <a:noFill/>
            <a:ln w="9525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tIns="0"/>
            <a:lstStyle/>
            <a:p>
              <a:endParaRPr lang="zh-CN" altLang="en-US"/>
            </a:p>
          </p:txBody>
        </p:sp>
        <p:sp>
          <p:nvSpPr>
            <p:cNvPr id="978959" name="Text Box 15"/>
            <p:cNvSpPr txBox="1">
              <a:spLocks noChangeArrowheads="1"/>
            </p:cNvSpPr>
            <p:nvPr/>
          </p:nvSpPr>
          <p:spPr bwMode="auto">
            <a:xfrm>
              <a:off x="4377" y="3249"/>
              <a:ext cx="862" cy="3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tIns="0">
              <a:spAutoFit/>
            </a:bodyPr>
            <a:lstStyle/>
            <a:p>
              <a:pPr>
                <a:spcBef>
                  <a:spcPct val="10000"/>
                </a:spcBef>
              </a:pPr>
              <a:r>
                <a:rPr lang="en-US" altLang="zh-CN">
                  <a:solidFill>
                    <a:srgbClr val="FF00FF"/>
                  </a:solidFill>
                  <a:latin typeface="Tahoma" panose="020B0604030504040204" pitchFamily="34" charset="0"/>
                </a:rPr>
                <a:t>P1 XOR C0</a:t>
              </a:r>
            </a:p>
            <a:p>
              <a:pPr>
                <a:spcBef>
                  <a:spcPct val="10000"/>
                </a:spcBef>
              </a:pPr>
              <a:r>
                <a:rPr lang="en-US" altLang="zh-CN">
                  <a:solidFill>
                    <a:srgbClr val="FF00FF"/>
                  </a:solidFill>
                  <a:latin typeface="Tahoma" panose="020B0604030504040204" pitchFamily="34" charset="0"/>
                </a:rPr>
                <a:t>XOR C0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DEDA60-7F3B-49B2-888E-B29F799BEE34}" type="slidenum">
              <a:rPr lang="zh-CN" altLang="en-US"/>
              <a:pPr/>
              <a:t>28</a:t>
            </a:fld>
            <a:endParaRPr lang="en-US" altLang="zh-CN"/>
          </a:p>
        </p:txBody>
      </p:sp>
      <p:sp>
        <p:nvSpPr>
          <p:cNvPr id="87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152400"/>
            <a:ext cx="7315200" cy="1143000"/>
          </a:xfrm>
        </p:spPr>
        <p:txBody>
          <a:bodyPr/>
          <a:lstStyle/>
          <a:p>
            <a:r>
              <a:rPr lang="zh-CN" altLang="zh-CN" sz="3800" dirty="0"/>
              <a:t>8</a:t>
            </a:r>
            <a:r>
              <a:rPr lang="zh-CN" altLang="zh-CN" sz="3800" dirty="0" smtClean="0"/>
              <a:t>.</a:t>
            </a:r>
            <a:r>
              <a:rPr lang="en-US" altLang="zh-CN" sz="3800" dirty="0" smtClean="0"/>
              <a:t>6</a:t>
            </a:r>
            <a:r>
              <a:rPr lang="zh-CN" altLang="zh-CN" sz="3800" dirty="0" smtClean="0"/>
              <a:t>  </a:t>
            </a:r>
            <a:r>
              <a:rPr lang="en-US" altLang="zh-CN" sz="3800" dirty="0"/>
              <a:t>PUBLIC-KEY ALGOTITHMS</a:t>
            </a:r>
            <a:endParaRPr lang="zh-CN" altLang="en-US" sz="3800" dirty="0"/>
          </a:p>
        </p:txBody>
      </p:sp>
      <p:sp>
        <p:nvSpPr>
          <p:cNvPr id="874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838200"/>
            <a:ext cx="8569325" cy="5040313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altLang="zh-CN" sz="2200"/>
              <a:t>Historically, the key distribution problem</a:t>
            </a:r>
            <a:r>
              <a:rPr lang="zh-CN" altLang="en-US" sz="2200"/>
              <a:t>—</a:t>
            </a:r>
            <a:r>
              <a:rPr lang="en-US" altLang="zh-CN" sz="2200"/>
              <a:t>the weak link in most cryptosystems.</a:t>
            </a:r>
          </a:p>
          <a:p>
            <a:pPr lvl="1">
              <a:lnSpc>
                <a:spcPct val="90000"/>
              </a:lnSpc>
            </a:pPr>
            <a:r>
              <a:rPr lang="en-US" altLang="zh-CN" sz="2200"/>
              <a:t>Diffie and Hellman, 1976, public-key cryptography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E----the encryption algorithm, public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D----the decryption algorithm, public</a:t>
            </a:r>
          </a:p>
          <a:p>
            <a:pPr lvl="2">
              <a:lnSpc>
                <a:spcPct val="85000"/>
              </a:lnSpc>
            </a:pPr>
            <a:r>
              <a:rPr lang="en-US" altLang="zh-CN" sz="2000"/>
              <a:t>encryption key PK</a:t>
            </a:r>
            <a:r>
              <a:rPr lang="en-US" altLang="zh-CN" sz="2000" baseline="-25000"/>
              <a:t>,  </a:t>
            </a:r>
            <a:r>
              <a:rPr lang="en-US" altLang="zh-CN" sz="2000"/>
              <a:t>are made public</a:t>
            </a:r>
            <a:r>
              <a:rPr lang="zh-CN" altLang="en-US" sz="2000"/>
              <a:t> ---- </a:t>
            </a:r>
            <a:r>
              <a:rPr lang="en-US" altLang="zh-CN" sz="2000"/>
              <a:t>public key</a:t>
            </a:r>
          </a:p>
          <a:p>
            <a:pPr lvl="2">
              <a:lnSpc>
                <a:spcPct val="85000"/>
              </a:lnSpc>
            </a:pPr>
            <a:r>
              <a:rPr lang="en-US" altLang="zh-CN" sz="2000"/>
              <a:t>Decryption key SK</a:t>
            </a:r>
            <a:r>
              <a:rPr lang="en-US" altLang="zh-CN" sz="2000" baseline="-25000"/>
              <a:t> </a:t>
            </a:r>
            <a:r>
              <a:rPr lang="en-US" altLang="zh-CN" sz="2000"/>
              <a:t>is kept secret ---- private key</a:t>
            </a:r>
            <a:endParaRPr lang="en-US" altLang="zh-CN" sz="2200"/>
          </a:p>
          <a:p>
            <a:pPr lvl="1">
              <a:lnSpc>
                <a:spcPct val="90000"/>
              </a:lnSpc>
            </a:pPr>
            <a:r>
              <a:rPr lang="en-US" altLang="zh-CN" sz="2200"/>
              <a:t>In public-key cryptography, the encryption and decryption keys are different, which requires:</a:t>
            </a:r>
            <a:endParaRPr lang="zh-CN" altLang="en-US" sz="2200"/>
          </a:p>
          <a:p>
            <a:pPr lvl="2">
              <a:lnSpc>
                <a:spcPct val="85000"/>
              </a:lnSpc>
            </a:pPr>
            <a:r>
              <a:rPr lang="en-US" altLang="zh-CN" sz="2000"/>
              <a:t>D</a:t>
            </a:r>
            <a:r>
              <a:rPr lang="en-US" altLang="zh-CN" sz="2000" baseline="-25000"/>
              <a:t>SK</a:t>
            </a:r>
            <a:r>
              <a:rPr lang="en-US" altLang="zh-CN" sz="2000"/>
              <a:t>(E</a:t>
            </a:r>
            <a:r>
              <a:rPr lang="en-US" altLang="zh-CN" sz="2000" baseline="-25000"/>
              <a:t>PK</a:t>
            </a:r>
            <a:r>
              <a:rPr lang="en-US" altLang="zh-CN" sz="2000"/>
              <a:t>(P))=P</a:t>
            </a:r>
          </a:p>
          <a:p>
            <a:pPr lvl="2">
              <a:lnSpc>
                <a:spcPct val="85000"/>
              </a:lnSpc>
            </a:pPr>
            <a:r>
              <a:rPr lang="en-US" altLang="zh-CN" sz="2000"/>
              <a:t>It is exceedingly difficult to deduce SK from PK.</a:t>
            </a:r>
            <a:endParaRPr lang="zh-CN" altLang="en-US" sz="2000"/>
          </a:p>
          <a:p>
            <a:pPr lvl="2">
              <a:lnSpc>
                <a:spcPct val="85000"/>
              </a:lnSpc>
            </a:pPr>
            <a:r>
              <a:rPr lang="en-US" altLang="zh-CN" sz="2000"/>
              <a:t>E can not be broken by a chosen plaintext attack.</a:t>
            </a:r>
          </a:p>
          <a:p>
            <a:pPr lvl="1">
              <a:lnSpc>
                <a:spcPct val="90000"/>
              </a:lnSpc>
            </a:pPr>
            <a:r>
              <a:rPr lang="en-US" altLang="zh-CN" sz="2200"/>
              <a:t>Public-key cryptography</a:t>
            </a:r>
            <a:endParaRPr lang="zh-CN" altLang="en-US" sz="2200"/>
          </a:p>
          <a:p>
            <a:pPr lvl="2">
              <a:lnSpc>
                <a:spcPct val="85000"/>
              </a:lnSpc>
            </a:pPr>
            <a:r>
              <a:rPr lang="en-US" altLang="zh-CN" sz="2000"/>
              <a:t>Each user has two keys: a public key and a private key</a:t>
            </a:r>
            <a:endParaRPr lang="zh-CN" altLang="en-US" sz="2000"/>
          </a:p>
          <a:p>
            <a:pPr lvl="2">
              <a:lnSpc>
                <a:spcPct val="85000"/>
              </a:lnSpc>
            </a:pPr>
            <a:endParaRPr lang="zh-CN" altLang="en-US" sz="2000"/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C52114-B0D1-4CC3-9207-6A6CED09E6BB}" type="slidenum">
              <a:rPr lang="zh-CN" altLang="en-US"/>
              <a:pPr/>
              <a:t>29</a:t>
            </a:fld>
            <a:endParaRPr lang="en-US" altLang="zh-CN"/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569325" cy="5040313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altLang="zh-CN" sz="2200"/>
              <a:t>Alice’s public key </a:t>
            </a:r>
            <a:r>
              <a:rPr lang="en-US" altLang="zh-CN" sz="2200" i="1"/>
              <a:t>PKA, </a:t>
            </a:r>
            <a:r>
              <a:rPr lang="en-US" altLang="zh-CN" sz="2200"/>
              <a:t>security key</a:t>
            </a:r>
            <a:r>
              <a:rPr lang="en-US" altLang="zh-CN" sz="2200" i="1"/>
              <a:t> SKA</a:t>
            </a:r>
          </a:p>
          <a:p>
            <a:pPr lvl="1">
              <a:lnSpc>
                <a:spcPct val="85000"/>
              </a:lnSpc>
            </a:pPr>
            <a:r>
              <a:rPr lang="en-US" altLang="zh-CN" sz="2200"/>
              <a:t>Bob’s </a:t>
            </a:r>
            <a:r>
              <a:rPr lang="en-US" altLang="zh-CN" sz="2200" i="1"/>
              <a:t> </a:t>
            </a:r>
            <a:r>
              <a:rPr lang="en-US" altLang="zh-CN" sz="2200"/>
              <a:t>public key </a:t>
            </a:r>
            <a:r>
              <a:rPr lang="en-US" altLang="zh-CN" sz="2200" i="1"/>
              <a:t>PKB, </a:t>
            </a:r>
            <a:r>
              <a:rPr lang="en-US" altLang="zh-CN" sz="2200"/>
              <a:t>security key</a:t>
            </a:r>
            <a:r>
              <a:rPr lang="en-US" altLang="zh-CN" sz="2200" i="1"/>
              <a:t> SKB</a:t>
            </a:r>
          </a:p>
          <a:p>
            <a:pPr lvl="1">
              <a:lnSpc>
                <a:spcPct val="85000"/>
              </a:lnSpc>
            </a:pPr>
            <a:r>
              <a:rPr lang="en-US" altLang="zh-CN" sz="2200"/>
              <a:t>Alice wants to send message P to Bob, so she encrypts it with Bob’s public key,  the result ciphertext is E</a:t>
            </a:r>
            <a:r>
              <a:rPr lang="en-US" altLang="zh-CN" sz="2200" baseline="-25000"/>
              <a:t>PKB</a:t>
            </a:r>
            <a:r>
              <a:rPr lang="en-US" altLang="zh-CN" sz="2200"/>
              <a:t>(P) .</a:t>
            </a:r>
          </a:p>
          <a:p>
            <a:pPr lvl="1">
              <a:lnSpc>
                <a:spcPct val="85000"/>
              </a:lnSpc>
            </a:pPr>
            <a:r>
              <a:rPr lang="en-US" altLang="zh-CN" sz="2200"/>
              <a:t>Alice sends the ciphertext E</a:t>
            </a:r>
            <a:r>
              <a:rPr lang="en-US" altLang="zh-CN" sz="2200" baseline="-25000"/>
              <a:t>PKB</a:t>
            </a:r>
            <a:r>
              <a:rPr lang="en-US" altLang="zh-CN" sz="2200"/>
              <a:t>(P)  to Bob, Bob decrypts it with his security key (SKB), the result is D</a:t>
            </a:r>
            <a:r>
              <a:rPr lang="en-US" altLang="zh-CN" sz="2200" baseline="-25000"/>
              <a:t>SKB</a:t>
            </a:r>
            <a:r>
              <a:rPr lang="en-US" altLang="zh-CN" sz="2200"/>
              <a:t>(E</a:t>
            </a:r>
            <a:r>
              <a:rPr lang="en-US" altLang="zh-CN" sz="2200" baseline="-25000"/>
              <a:t>PKB</a:t>
            </a:r>
            <a:r>
              <a:rPr lang="en-US" altLang="zh-CN" sz="2200"/>
              <a:t>(P) )=P.</a:t>
            </a:r>
          </a:p>
          <a:p>
            <a:pPr lvl="1">
              <a:lnSpc>
                <a:spcPct val="85000"/>
              </a:lnSpc>
            </a:pPr>
            <a:r>
              <a:rPr lang="en-US" altLang="zh-CN" sz="2200"/>
              <a:t>Only Bob can decrypts E</a:t>
            </a:r>
            <a:r>
              <a:rPr lang="en-US" altLang="zh-CN" sz="2200" baseline="-25000"/>
              <a:t>PKB</a:t>
            </a:r>
            <a:r>
              <a:rPr lang="en-US" altLang="zh-CN" sz="2200"/>
              <a:t>(P), others can’t decrypt it.</a:t>
            </a:r>
          </a:p>
          <a:p>
            <a:pPr lvl="1">
              <a:lnSpc>
                <a:spcPct val="85000"/>
              </a:lnSpc>
            </a:pPr>
            <a:endParaRPr lang="zh-CN" altLang="zh-CN" sz="2200"/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66CC"/>
            </a:gs>
            <a:gs pos="100000">
              <a:srgbClr val="3366CC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8.1 Fundamentals </a:t>
            </a: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of Network Security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</a:pPr>
            <a:r>
              <a:rPr lang="en-US" sz="2600" b="1" dirty="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rPr>
              <a:t>Confidentiality</a:t>
            </a:r>
          </a:p>
          <a:p>
            <a:pPr marL="952500" lvl="1" indent="-4953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</a:pP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Keeping information away from unauthorized users</a:t>
            </a:r>
          </a:p>
          <a:p>
            <a:pPr marL="571500" indent="-5715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</a:pPr>
            <a:r>
              <a:rPr lang="en-US" sz="2600" b="1" dirty="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rPr>
              <a:t>Integrity</a:t>
            </a:r>
          </a:p>
          <a:p>
            <a:pPr marL="952500" lvl="1" indent="-4953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</a:pP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Ensuring information received is what was really sent</a:t>
            </a:r>
          </a:p>
          <a:p>
            <a:pPr marL="571500" indent="-5715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</a:pPr>
            <a:r>
              <a:rPr lang="en-US" sz="2600" b="1" dirty="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rPr>
              <a:t>Availability</a:t>
            </a:r>
          </a:p>
          <a:p>
            <a:pPr marL="952500" lvl="1" indent="-4953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</a:pP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Preventing systems and services from becoming unusable</a:t>
            </a:r>
          </a:p>
          <a:p>
            <a:pPr marL="571500" indent="-5715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</a:pPr>
            <a:r>
              <a:rPr lang="en-US" sz="2600" b="1" dirty="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rPr>
              <a:t>Authentication</a:t>
            </a:r>
          </a:p>
          <a:p>
            <a:pPr marL="952500" lvl="1" indent="-4953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</a:pP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Deals with determining whom you are talking to before revealing sensitive information or entering into a business deal</a:t>
            </a:r>
          </a:p>
          <a:p>
            <a:pPr marL="571500" indent="-5715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</a:pPr>
            <a:r>
              <a:rPr lang="en-US" sz="2600" b="1" dirty="0" smtClean="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rPr>
              <a:t>Nonrepudiation</a:t>
            </a:r>
          </a:p>
          <a:p>
            <a:pPr marL="952500" lvl="1" indent="-4953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</a:pPr>
            <a:r>
              <a:rPr lang="en-US" altLang="zh-CN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Deals with signatures</a:t>
            </a:r>
          </a:p>
          <a:p>
            <a:pPr marL="571500" indent="-5715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</a:pPr>
            <a:endParaRPr lang="en-US" sz="2600" b="1" dirty="0">
              <a:solidFill>
                <a:schemeClr val="tx1"/>
              </a:solidFill>
              <a:latin typeface="宋体" panose="02010600030101010101" pitchFamily="2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2685425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2F41D7-3E09-401F-961A-62611D93BA12}" type="slidenum">
              <a:rPr lang="zh-CN" altLang="en-US"/>
              <a:pPr/>
              <a:t>30</a:t>
            </a:fld>
            <a:endParaRPr lang="en-US" altLang="zh-CN"/>
          </a:p>
        </p:txBody>
      </p:sp>
      <p:sp>
        <p:nvSpPr>
          <p:cNvPr id="876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548680"/>
            <a:ext cx="8294688" cy="525621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zh-CN" sz="2600" dirty="0"/>
              <a:t>8</a:t>
            </a:r>
            <a:r>
              <a:rPr lang="zh-CN" altLang="zh-CN" sz="2600" dirty="0" smtClean="0"/>
              <a:t>.</a:t>
            </a:r>
            <a:r>
              <a:rPr lang="en-US" altLang="zh-CN" sz="2600" dirty="0" smtClean="0"/>
              <a:t>6</a:t>
            </a:r>
            <a:r>
              <a:rPr lang="zh-CN" altLang="zh-CN" sz="2600" dirty="0" smtClean="0"/>
              <a:t>.</a:t>
            </a:r>
            <a:r>
              <a:rPr lang="zh-CN" altLang="zh-CN" sz="2600" dirty="0"/>
              <a:t>1 </a:t>
            </a:r>
            <a:r>
              <a:rPr lang="en-US" altLang="zh-CN" sz="2600" dirty="0"/>
              <a:t>RSA Algorithms</a:t>
            </a:r>
          </a:p>
          <a:p>
            <a:pPr lvl="1">
              <a:lnSpc>
                <a:spcPct val="8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altLang="zh-CN" sz="2200" dirty="0"/>
              <a:t>RSA </a:t>
            </a:r>
            <a:r>
              <a:rPr lang="en-US" altLang="zh-CN" sz="2200" dirty="0" err="1"/>
              <a:t>Algorithm（Based</a:t>
            </a:r>
            <a:r>
              <a:rPr lang="en-US" altLang="zh-CN" sz="2200" dirty="0"/>
              <a:t> on difficulty factoring large number.)</a:t>
            </a:r>
            <a:r>
              <a:rPr lang="zh-CN" altLang="en-US" sz="2200" dirty="0"/>
              <a:t> </a:t>
            </a:r>
          </a:p>
          <a:p>
            <a:pPr lvl="2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altLang="zh-CN" sz="2000" dirty="0"/>
              <a:t>Devised by </a:t>
            </a:r>
            <a:r>
              <a:rPr lang="en-US" altLang="zh-CN" sz="2000" dirty="0" err="1"/>
              <a:t>Rivest,Shamir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Adleman</a:t>
            </a:r>
            <a:r>
              <a:rPr lang="en-US" altLang="zh-CN" sz="2000" dirty="0"/>
              <a:t> at MIT.</a:t>
            </a:r>
            <a:endParaRPr lang="zh-CN" altLang="en-US" sz="2000" dirty="0"/>
          </a:p>
          <a:p>
            <a:pPr lvl="2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altLang="zh-CN" sz="2000" dirty="0"/>
              <a:t>Based on some principles from number theory (</a:t>
            </a:r>
            <a:r>
              <a:rPr lang="zh-CN" altLang="zh-CN" sz="2000" dirty="0"/>
              <a:t>数论</a:t>
            </a:r>
            <a:r>
              <a:rPr lang="zh-CN" altLang="en-US" sz="2000" dirty="0"/>
              <a:t>)：</a:t>
            </a:r>
          </a:p>
          <a:p>
            <a:pPr lvl="3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altLang="zh-CN" dirty="0"/>
              <a:t>Choose two large primes,</a:t>
            </a:r>
            <a:r>
              <a:rPr lang="zh-CN" altLang="en-US" dirty="0"/>
              <a:t> </a:t>
            </a:r>
            <a:r>
              <a:rPr lang="en-US" altLang="zh-CN" dirty="0"/>
              <a:t>p and q, (typically 1024 bits).</a:t>
            </a:r>
          </a:p>
          <a:p>
            <a:pPr lvl="3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/>
              <a:t>n = p x q and z = (p-1) x (q-1).</a:t>
            </a:r>
          </a:p>
          <a:p>
            <a:pPr lvl="3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altLang="zh-CN" dirty="0"/>
              <a:t>Choose a number d  relatively prime to z.</a:t>
            </a:r>
          </a:p>
          <a:p>
            <a:pPr lvl="3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altLang="zh-CN" dirty="0"/>
              <a:t>Find e such that </a:t>
            </a:r>
            <a:r>
              <a:rPr lang="zh-CN" altLang="en-US" dirty="0"/>
              <a:t> </a:t>
            </a:r>
            <a:r>
              <a:rPr lang="en-US" altLang="zh-CN" dirty="0"/>
              <a:t>e x d = 1 mod z.</a:t>
            </a:r>
          </a:p>
          <a:p>
            <a:pPr lvl="2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altLang="zh-CN" sz="2000" dirty="0"/>
              <a:t>To encrypt message P</a:t>
            </a:r>
            <a:r>
              <a:rPr lang="zh-CN" altLang="en-US" sz="2000" dirty="0"/>
              <a:t>，</a:t>
            </a:r>
            <a:r>
              <a:rPr lang="en-US" altLang="zh-CN" sz="2000" dirty="0"/>
              <a:t>compute C = </a:t>
            </a:r>
            <a:r>
              <a:rPr lang="en-US" altLang="zh-CN" sz="2000" dirty="0" err="1"/>
              <a:t>P</a:t>
            </a:r>
            <a:r>
              <a:rPr lang="en-US" altLang="zh-CN" sz="2000" baseline="30000" dirty="0" err="1"/>
              <a:t>e</a:t>
            </a:r>
            <a:r>
              <a:rPr lang="en-US" altLang="zh-CN" sz="2000" dirty="0"/>
              <a:t>  mod  n,</a:t>
            </a:r>
          </a:p>
          <a:p>
            <a:pPr lvl="2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altLang="zh-CN" sz="2000" dirty="0"/>
              <a:t>encrypt function f(x), f(x)= </a:t>
            </a:r>
            <a:r>
              <a:rPr lang="en-US" altLang="zh-CN" sz="2000" dirty="0" err="1"/>
              <a:t>x</a:t>
            </a:r>
            <a:r>
              <a:rPr lang="en-US" altLang="zh-CN" sz="2000" baseline="30000" dirty="0" err="1"/>
              <a:t>e</a:t>
            </a:r>
            <a:r>
              <a:rPr lang="en-US" altLang="zh-CN" sz="2000" dirty="0"/>
              <a:t>  mod  n</a:t>
            </a:r>
          </a:p>
          <a:p>
            <a:pPr lvl="2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altLang="zh-CN" sz="2000" dirty="0"/>
              <a:t>To decrypt C</a:t>
            </a:r>
            <a:r>
              <a:rPr lang="zh-CN" altLang="en-US" sz="2000" dirty="0"/>
              <a:t>，</a:t>
            </a:r>
            <a:r>
              <a:rPr lang="en-US" altLang="zh-CN" sz="2000" dirty="0"/>
              <a:t>compute P = C</a:t>
            </a:r>
            <a:r>
              <a:rPr lang="en-US" altLang="zh-CN" sz="2000" baseline="30000" dirty="0"/>
              <a:t>d</a:t>
            </a:r>
            <a:r>
              <a:rPr lang="en-US" altLang="zh-CN" sz="2000" dirty="0"/>
              <a:t>  mod  n.</a:t>
            </a:r>
          </a:p>
          <a:p>
            <a:pPr lvl="2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altLang="zh-CN" sz="2000" dirty="0"/>
              <a:t>decrypt function g(x), g(x)= </a:t>
            </a:r>
            <a:r>
              <a:rPr lang="en-US" altLang="zh-CN" sz="2000" dirty="0" err="1"/>
              <a:t>x</a:t>
            </a:r>
            <a:r>
              <a:rPr lang="en-US" altLang="zh-CN" sz="2000" baseline="30000" dirty="0" err="1"/>
              <a:t>d</a:t>
            </a:r>
            <a:r>
              <a:rPr lang="en-US" altLang="zh-CN" sz="2000" dirty="0"/>
              <a:t>  mod  n</a:t>
            </a:r>
          </a:p>
          <a:p>
            <a:pPr lvl="1">
              <a:lnSpc>
                <a:spcPct val="8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altLang="zh-CN" sz="2200" dirty="0"/>
              <a:t>example of RSA algorithm</a:t>
            </a:r>
          </a:p>
          <a:p>
            <a:pPr lvl="2">
              <a:lnSpc>
                <a:spcPct val="75000"/>
              </a:lnSpc>
              <a:spcBef>
                <a:spcPct val="5000"/>
              </a:spcBef>
              <a:spcAft>
                <a:spcPct val="5000"/>
              </a:spcAft>
            </a:pPr>
            <a:r>
              <a:rPr lang="zh-CN" altLang="zh-CN" sz="2000" dirty="0"/>
              <a:t>p=3,q=11,so n=33, z=20</a:t>
            </a:r>
          </a:p>
          <a:p>
            <a:pPr lvl="2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</a:pPr>
            <a:r>
              <a:rPr lang="zh-CN" altLang="zh-CN" sz="2000" dirty="0"/>
              <a:t>select d=7, solving equation: 7*e=1 mod 20,e=3</a:t>
            </a:r>
          </a:p>
          <a:p>
            <a:pPr lvl="2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</a:pPr>
            <a:r>
              <a:rPr lang="zh-CN" altLang="zh-CN" sz="2000" dirty="0"/>
              <a:t>C=P</a:t>
            </a:r>
            <a:r>
              <a:rPr lang="zh-CN" altLang="zh-CN" sz="2000" baseline="30000" dirty="0"/>
              <a:t>3</a:t>
            </a:r>
            <a:r>
              <a:rPr lang="zh-CN" altLang="zh-CN" sz="2000" dirty="0"/>
              <a:t> mod 33, P=C</a:t>
            </a:r>
            <a:r>
              <a:rPr lang="zh-CN" altLang="zh-CN" sz="2000" baseline="30000" dirty="0"/>
              <a:t>7</a:t>
            </a:r>
            <a:r>
              <a:rPr lang="zh-CN" altLang="zh-CN" sz="2000" dirty="0"/>
              <a:t> mod 33</a:t>
            </a:r>
            <a:endParaRPr lang="en-US" altLang="zh-CN" sz="2000" dirty="0"/>
          </a:p>
          <a:p>
            <a:pPr>
              <a:lnSpc>
                <a:spcPct val="80000"/>
              </a:lnSpc>
            </a:pPr>
            <a:endParaRPr lang="zh-CN" altLang="en-US" sz="2600" dirty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3DF481D-A23C-44E8-95CD-52C2CF71AAF2}" type="slidenum">
              <a:rPr lang="zh-CN" altLang="en-US"/>
              <a:pPr/>
              <a:t>31</a:t>
            </a:fld>
            <a:endParaRPr lang="en-US" altLang="zh-CN"/>
          </a:p>
        </p:txBody>
      </p:sp>
      <p:pic>
        <p:nvPicPr>
          <p:cNvPr id="878595" name="Picture 3" descr="8-1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1916113"/>
            <a:ext cx="8135937" cy="284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78596" name="Rectangle 4"/>
          <p:cNvSpPr>
            <a:spLocks noChangeArrowheads="1"/>
          </p:cNvSpPr>
          <p:nvPr/>
        </p:nvSpPr>
        <p:spPr bwMode="auto">
          <a:xfrm>
            <a:off x="2189295" y="5133975"/>
            <a:ext cx="4949561" cy="35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Figure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8-19</a:t>
            </a:r>
            <a:r>
              <a:rPr lang="en-US" altLang="zh-CN" sz="2000" dirty="0" smtClean="0">
                <a:solidFill>
                  <a:schemeClr val="tx1"/>
                </a:solidFill>
              </a:rPr>
              <a:t>. </a:t>
            </a:r>
            <a:r>
              <a:rPr lang="en-US" altLang="zh-CN" sz="2000" dirty="0">
                <a:solidFill>
                  <a:schemeClr val="tx1"/>
                </a:solidFill>
              </a:rPr>
              <a:t>An example of the RSA algorithm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66CC"/>
            </a:gs>
            <a:gs pos="100000">
              <a:srgbClr val="3366CC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F56E9-1F44-43E8-9417-845AAB6304B6}" type="slidenum">
              <a:rPr lang="zh-CN" altLang="en-US"/>
              <a:pPr/>
              <a:t>32</a:t>
            </a:fld>
            <a:endParaRPr lang="en-US" altLang="zh-CN"/>
          </a:p>
        </p:txBody>
      </p:sp>
      <p:sp>
        <p:nvSpPr>
          <p:cNvPr id="9820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457200"/>
            <a:ext cx="8763000" cy="6019800"/>
          </a:xfrm>
          <a:noFill/>
          <a:ln/>
        </p:spPr>
        <p:txBody>
          <a:bodyPr/>
          <a:lstStyle/>
          <a:p>
            <a:pPr algn="just"/>
            <a:r>
              <a:rPr lang="en-US" altLang="zh-CN" sz="2400">
                <a:effectLst/>
              </a:rPr>
              <a:t>RSA</a:t>
            </a:r>
            <a:r>
              <a:rPr lang="zh-CN" altLang="zh-CN" sz="2400">
                <a:effectLst/>
              </a:rPr>
              <a:t>算法</a:t>
            </a:r>
            <a:r>
              <a:rPr lang="zh-CN" altLang="en-US" sz="2400">
                <a:effectLst/>
              </a:rPr>
              <a:t>计算实例。</a:t>
            </a:r>
          </a:p>
          <a:p>
            <a:pPr algn="just"/>
            <a:r>
              <a:rPr lang="zh-CN" altLang="en-US" sz="2400">
                <a:effectLst/>
              </a:rPr>
              <a:t>（1）密钥的产生：设选择了两个素数，</a:t>
            </a:r>
            <a:r>
              <a:rPr lang="en-US" altLang="zh-CN" sz="2400">
                <a:effectLst/>
              </a:rPr>
              <a:t>p=7，q=17。</a:t>
            </a:r>
          </a:p>
          <a:p>
            <a:pPr algn="just">
              <a:buFontTx/>
              <a:buNone/>
            </a:pPr>
            <a:r>
              <a:rPr lang="en-US" altLang="zh-CN" sz="2400">
                <a:effectLst/>
              </a:rPr>
              <a:t>   </a:t>
            </a:r>
            <a:r>
              <a:rPr lang="zh-CN" altLang="en-US" sz="2400">
                <a:effectLst/>
              </a:rPr>
              <a:t>计算</a:t>
            </a:r>
            <a:r>
              <a:rPr lang="en-US" altLang="zh-CN" sz="2400">
                <a:effectLst/>
              </a:rPr>
              <a:t>n=pq=7</a:t>
            </a:r>
            <a:r>
              <a:rPr lang="en-US" altLang="zh-CN" sz="2400">
                <a:effectLst/>
                <a:sym typeface="Symbol" panose="05050102010706020507" pitchFamily="18" charset="2"/>
              </a:rPr>
              <a:t></a:t>
            </a:r>
            <a:r>
              <a:rPr lang="en-US" altLang="zh-CN" sz="2400">
                <a:effectLst/>
              </a:rPr>
              <a:t>17=119， </a:t>
            </a:r>
            <a:r>
              <a:rPr lang="zh-CN" altLang="en-US" sz="2400">
                <a:effectLst/>
              </a:rPr>
              <a:t>计算</a:t>
            </a:r>
            <a:r>
              <a:rPr lang="en-US" altLang="zh-CN" sz="2400">
                <a:effectLst/>
              </a:rPr>
              <a:t>z=(p-1)(q-1)=96</a:t>
            </a:r>
          </a:p>
          <a:p>
            <a:pPr algn="just">
              <a:buFontTx/>
              <a:buNone/>
            </a:pPr>
            <a:r>
              <a:rPr lang="en-US" altLang="zh-CN" sz="2400">
                <a:effectLst/>
              </a:rPr>
              <a:t>   </a:t>
            </a:r>
            <a:r>
              <a:rPr lang="zh-CN" altLang="en-US" sz="2400">
                <a:effectLst/>
              </a:rPr>
              <a:t>从[0，95]中选择一个与96互素的数</a:t>
            </a:r>
            <a:r>
              <a:rPr lang="en-US" altLang="zh-CN" sz="2400">
                <a:effectLst/>
              </a:rPr>
              <a:t>d。</a:t>
            </a:r>
            <a:r>
              <a:rPr lang="zh-CN" altLang="en-US" sz="2400">
                <a:effectLst/>
              </a:rPr>
              <a:t>我们选</a:t>
            </a:r>
            <a:r>
              <a:rPr lang="en-US" altLang="zh-CN" sz="2400" b="1">
                <a:solidFill>
                  <a:srgbClr val="FF00FF"/>
                </a:solidFill>
                <a:effectLst/>
              </a:rPr>
              <a:t>d= </a:t>
            </a:r>
            <a:r>
              <a:rPr lang="en-US" altLang="zh-CN" sz="2400">
                <a:effectLst/>
              </a:rPr>
              <a:t>77</a:t>
            </a:r>
            <a:r>
              <a:rPr lang="en-US" altLang="zh-CN" sz="2400" b="1">
                <a:solidFill>
                  <a:srgbClr val="FF00FF"/>
                </a:solidFill>
                <a:effectLst/>
              </a:rPr>
              <a:t> </a:t>
            </a:r>
            <a:r>
              <a:rPr lang="en-US" altLang="zh-CN" sz="2400">
                <a:effectLst/>
              </a:rPr>
              <a:t>。</a:t>
            </a:r>
            <a:r>
              <a:rPr lang="zh-CN" altLang="en-US" sz="2400">
                <a:effectLst/>
              </a:rPr>
              <a:t>从下式</a:t>
            </a:r>
          </a:p>
          <a:p>
            <a:pPr algn="just">
              <a:buFontTx/>
              <a:buNone/>
            </a:pPr>
            <a:r>
              <a:rPr lang="zh-CN" altLang="en-US" sz="2400">
                <a:effectLst/>
              </a:rPr>
              <a:t>             </a:t>
            </a:r>
            <a:r>
              <a:rPr lang="en-US" altLang="zh-CN" sz="2400">
                <a:effectLst/>
              </a:rPr>
              <a:t>e* 77 = 1 mod 96</a:t>
            </a:r>
          </a:p>
          <a:p>
            <a:pPr algn="just">
              <a:buFontTx/>
              <a:buNone/>
            </a:pPr>
            <a:r>
              <a:rPr lang="zh-CN" altLang="en-US" sz="2400">
                <a:effectLst/>
              </a:rPr>
              <a:t>  解出</a:t>
            </a:r>
            <a:r>
              <a:rPr lang="en-US" altLang="zh-CN" sz="2400" b="1">
                <a:solidFill>
                  <a:srgbClr val="FF00FF"/>
                </a:solidFill>
                <a:effectLst/>
              </a:rPr>
              <a:t>e=5</a:t>
            </a:r>
            <a:r>
              <a:rPr lang="en-US" altLang="zh-CN" sz="2400">
                <a:effectLst/>
              </a:rPr>
              <a:t>，</a:t>
            </a:r>
            <a:r>
              <a:rPr lang="zh-CN" altLang="en-US" sz="2400">
                <a:effectLst/>
              </a:rPr>
              <a:t>因为 </a:t>
            </a:r>
            <a:r>
              <a:rPr lang="en-US" altLang="zh-CN" sz="2400">
                <a:effectLst/>
              </a:rPr>
              <a:t>e*d = 5 </a:t>
            </a:r>
            <a:r>
              <a:rPr lang="en-US" altLang="zh-CN" sz="2400">
                <a:effectLst/>
                <a:sym typeface="Symbol" panose="05050102010706020507" pitchFamily="18" charset="2"/>
              </a:rPr>
              <a:t></a:t>
            </a:r>
            <a:r>
              <a:rPr lang="en-US" altLang="zh-CN" sz="2400">
                <a:effectLst/>
              </a:rPr>
              <a:t> 77 = 385 = 4</a:t>
            </a:r>
            <a:r>
              <a:rPr lang="en-US" altLang="zh-CN" sz="2400">
                <a:effectLst/>
                <a:sym typeface="Symbol" panose="05050102010706020507" pitchFamily="18" charset="2"/>
              </a:rPr>
              <a:t></a:t>
            </a:r>
            <a:r>
              <a:rPr lang="en-US" altLang="zh-CN" sz="2400">
                <a:effectLst/>
              </a:rPr>
              <a:t>96+1 = 1 mod 96。</a:t>
            </a:r>
          </a:p>
          <a:p>
            <a:pPr algn="just">
              <a:buFontTx/>
              <a:buNone/>
            </a:pPr>
            <a:r>
              <a:rPr lang="en-US" altLang="zh-CN" sz="2400">
                <a:effectLst/>
              </a:rPr>
              <a:t>   </a:t>
            </a:r>
            <a:r>
              <a:rPr lang="zh-CN" altLang="en-US" sz="2400">
                <a:effectLst/>
              </a:rPr>
              <a:t>于是，公开密钥</a:t>
            </a:r>
            <a:r>
              <a:rPr lang="en-US" altLang="zh-CN" sz="2400">
                <a:effectLst/>
              </a:rPr>
              <a:t>PK=(e，n) = {5，119}，</a:t>
            </a:r>
            <a:r>
              <a:rPr lang="zh-CN" altLang="en-US" sz="2400">
                <a:effectLst/>
              </a:rPr>
              <a:t>而秘密密钥</a:t>
            </a:r>
            <a:r>
              <a:rPr lang="en-US" altLang="zh-CN" sz="2400">
                <a:effectLst/>
              </a:rPr>
              <a:t>SK={77，119}。</a:t>
            </a:r>
          </a:p>
          <a:p>
            <a:pPr algn="just"/>
            <a:r>
              <a:rPr lang="en-US" altLang="zh-CN" sz="2400">
                <a:effectLst/>
              </a:rPr>
              <a:t>（2）</a:t>
            </a:r>
            <a:r>
              <a:rPr lang="zh-CN" altLang="en-US" sz="2400">
                <a:effectLst/>
              </a:rPr>
              <a:t>用刚才产生的密钥对，对明文进行加密。首先将明文划分为一个个分组，使得每个明文分组的二进制值不超过</a:t>
            </a:r>
            <a:r>
              <a:rPr lang="en-US" altLang="zh-CN" sz="2400">
                <a:effectLst/>
              </a:rPr>
              <a:t>n。</a:t>
            </a:r>
            <a:r>
              <a:rPr lang="zh-CN" altLang="en-US" sz="2400">
                <a:effectLst/>
              </a:rPr>
              <a:t>即不超过119。现在设明文 </a:t>
            </a:r>
            <a:r>
              <a:rPr lang="en-US" altLang="zh-CN" sz="2400">
                <a:effectLst/>
              </a:rPr>
              <a:t>X=19。</a:t>
            </a:r>
          </a:p>
          <a:p>
            <a:pPr algn="just">
              <a:buFontTx/>
              <a:buNone/>
            </a:pPr>
            <a:r>
              <a:rPr lang="en-US" altLang="zh-CN" sz="2400">
                <a:effectLst/>
              </a:rPr>
              <a:t>   </a:t>
            </a:r>
          </a:p>
        </p:txBody>
      </p:sp>
      <p:sp>
        <p:nvSpPr>
          <p:cNvPr id="982019" name="Rectangle 3"/>
          <p:cNvSpPr>
            <a:spLocks noGrp="1" noChangeArrowheads="1"/>
          </p:cNvSpPr>
          <p:nvPr>
            <p:ph type="title"/>
          </p:nvPr>
        </p:nvSpPr>
        <p:spPr>
          <a:xfrm>
            <a:off x="6775450" y="0"/>
            <a:ext cx="2362200" cy="762000"/>
          </a:xfrm>
          <a:ln/>
        </p:spPr>
        <p:txBody>
          <a:bodyPr/>
          <a:lstStyle/>
          <a:p>
            <a:r>
              <a:rPr lang="zh-CN" altLang="en-US" sz="3600">
                <a:solidFill>
                  <a:srgbClr val="CC9900"/>
                </a:solidFill>
                <a:effectLst/>
              </a:rPr>
              <a:t>(补充)</a:t>
            </a:r>
            <a:endParaRPr lang="zh-CN" altLang="en-US">
              <a:solidFill>
                <a:srgbClr val="CC99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66CC"/>
            </a:gs>
            <a:gs pos="100000">
              <a:srgbClr val="3366CC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4AFFFA-5D51-4BC4-BF96-6A5F04CD8CED}" type="slidenum">
              <a:rPr lang="zh-CN" altLang="en-US"/>
              <a:pPr/>
              <a:t>33</a:t>
            </a:fld>
            <a:endParaRPr lang="en-US" altLang="zh-CN"/>
          </a:p>
        </p:txBody>
      </p:sp>
      <p:sp>
        <p:nvSpPr>
          <p:cNvPr id="9840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838200"/>
            <a:ext cx="9144000" cy="6019800"/>
          </a:xfrm>
          <a:noFill/>
          <a:ln/>
        </p:spPr>
        <p:txBody>
          <a:bodyPr/>
          <a:lstStyle/>
          <a:p>
            <a:pPr lvl="1" algn="just">
              <a:lnSpc>
                <a:spcPct val="90000"/>
              </a:lnSpc>
            </a:pPr>
            <a:r>
              <a:rPr lang="zh-CN" altLang="en-US" sz="2400">
                <a:effectLst/>
              </a:rPr>
              <a:t>用公开密钥加密时，先计算</a:t>
            </a:r>
            <a:r>
              <a:rPr lang="en-US" altLang="zh-CN" sz="2400">
                <a:effectLst/>
              </a:rPr>
              <a:t>X</a:t>
            </a:r>
            <a:r>
              <a:rPr lang="en-US" altLang="zh-CN" sz="2400" baseline="30000">
                <a:effectLst/>
              </a:rPr>
              <a:t>e</a:t>
            </a:r>
            <a:r>
              <a:rPr lang="en-US" altLang="zh-CN" sz="2400">
                <a:effectLst/>
              </a:rPr>
              <a:t> = 19^5 = 2476099。</a:t>
            </a:r>
            <a:r>
              <a:rPr lang="zh-CN" altLang="en-US" sz="2400">
                <a:effectLst/>
              </a:rPr>
              <a:t>再除以119，得出商为20807，余数</a:t>
            </a:r>
            <a:r>
              <a:rPr lang="en-US" altLang="zh-CN" sz="2400">
                <a:effectLst/>
              </a:rPr>
              <a:t>Y</a:t>
            </a:r>
            <a:r>
              <a:rPr lang="zh-CN" altLang="en-US" sz="2400">
                <a:effectLst/>
              </a:rPr>
              <a:t>为</a:t>
            </a:r>
            <a:r>
              <a:rPr lang="zh-CN" altLang="zh-CN" sz="2400">
                <a:effectLst/>
              </a:rPr>
              <a:t>66，</a:t>
            </a:r>
            <a:r>
              <a:rPr lang="zh-CN" altLang="en-US" sz="2400">
                <a:effectLst/>
              </a:rPr>
              <a:t>所以密文 </a:t>
            </a:r>
            <a:r>
              <a:rPr lang="en-US" altLang="zh-CN" sz="2400">
                <a:effectLst/>
              </a:rPr>
              <a:t>Y</a:t>
            </a:r>
            <a:r>
              <a:rPr lang="zh-CN" altLang="en-US" sz="2400">
                <a:effectLst/>
              </a:rPr>
              <a:t>=66。</a:t>
            </a:r>
          </a:p>
          <a:p>
            <a:pPr lvl="1" algn="just">
              <a:lnSpc>
                <a:spcPct val="90000"/>
              </a:lnSpc>
            </a:pPr>
            <a:r>
              <a:rPr lang="zh-CN" altLang="en-US" sz="2400">
                <a:effectLst/>
              </a:rPr>
              <a:t>接收方在用秘密密钥</a:t>
            </a:r>
            <a:r>
              <a:rPr lang="en-US" altLang="zh-CN" sz="2400">
                <a:effectLst/>
              </a:rPr>
              <a:t>SK={77，119}</a:t>
            </a:r>
            <a:r>
              <a:rPr lang="zh-CN" altLang="en-US" sz="2400">
                <a:effectLst/>
              </a:rPr>
              <a:t>进行解密时，利用公式</a:t>
            </a:r>
          </a:p>
          <a:p>
            <a:pPr algn="just">
              <a:lnSpc>
                <a:spcPct val="90000"/>
              </a:lnSpc>
              <a:buFontTx/>
              <a:buNone/>
            </a:pPr>
            <a:r>
              <a:rPr lang="zh-CN" altLang="en-US" sz="2400">
                <a:effectLst/>
              </a:rPr>
              <a:t>     </a:t>
            </a:r>
            <a:r>
              <a:rPr lang="zh-CN" altLang="en-US" sz="2400" b="1" u="sng">
                <a:effectLst/>
              </a:rPr>
              <a:t>(</a:t>
            </a:r>
            <a:r>
              <a:rPr lang="en-US" altLang="zh-CN" sz="2400" b="1" u="sng">
                <a:effectLst/>
              </a:rPr>
              <a:t>x * y) % n = [(x % n) * (y % n)] % 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 u="sng">
                <a:effectLst/>
              </a:rPr>
              <a:t>	   (x ^ y) % n = [(x % n) ^ y] % n</a:t>
            </a:r>
          </a:p>
          <a:p>
            <a:pPr lvl="1">
              <a:lnSpc>
                <a:spcPct val="90000"/>
              </a:lnSpc>
            </a:pPr>
            <a:r>
              <a:rPr lang="zh-CN" altLang="en-US" sz="2400">
                <a:effectLst/>
              </a:rPr>
              <a:t>解密计算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zh-CN" altLang="en-US" sz="2400">
                <a:effectLst/>
              </a:rPr>
              <a:t>     </a:t>
            </a:r>
            <a:r>
              <a:rPr lang="en-US" altLang="zh-CN" sz="2400">
                <a:effectLst/>
              </a:rPr>
              <a:t>X = Y</a:t>
            </a:r>
            <a:r>
              <a:rPr lang="en-US" altLang="zh-CN" sz="2400" baseline="30000">
                <a:effectLst/>
              </a:rPr>
              <a:t>d</a:t>
            </a:r>
            <a:r>
              <a:rPr lang="en-US" altLang="zh-CN" sz="2400">
                <a:effectLst/>
              </a:rPr>
              <a:t> mod 119 = (66 ^77) % 119 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zh-CN" sz="2400">
                <a:effectLst/>
              </a:rPr>
              <a:t>       = [66* ((66^4)^19)] % 119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zh-CN" sz="2400">
                <a:effectLst/>
              </a:rPr>
              <a:t>       = [66* (18974736^19)] % 119 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zh-CN" sz="2400">
                <a:effectLst/>
              </a:rPr>
              <a:t>       = [66* </a:t>
            </a:r>
            <a:r>
              <a:rPr lang="en-US" altLang="zh-CN" sz="2400" b="1" u="sng">
                <a:effectLst/>
              </a:rPr>
              <a:t>((18974736 % 119)^19</a:t>
            </a:r>
            <a:r>
              <a:rPr lang="en-US" altLang="zh-CN" sz="2400">
                <a:effectLst/>
              </a:rPr>
              <a:t>)] % 119 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zh-CN" sz="2400">
                <a:effectLst/>
              </a:rPr>
              <a:t>       = [66* (67 ^ 19)] % 119 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zh-CN" sz="2400">
                <a:effectLst/>
              </a:rPr>
              <a:t>       = [66* 67*(67 ^ 18)] % 119 </a:t>
            </a:r>
          </a:p>
          <a:p>
            <a:pPr algn="just">
              <a:buFontTx/>
              <a:buNone/>
            </a:pPr>
            <a:r>
              <a:rPr lang="en-US" altLang="zh-CN" sz="2400">
                <a:effectLst/>
              </a:rPr>
              <a:t>   </a:t>
            </a:r>
          </a:p>
        </p:txBody>
      </p:sp>
      <p:sp>
        <p:nvSpPr>
          <p:cNvPr id="984067" name="Rectangle 3"/>
          <p:cNvSpPr>
            <a:spLocks noGrp="1" noChangeArrowheads="1"/>
          </p:cNvSpPr>
          <p:nvPr>
            <p:ph type="title"/>
          </p:nvPr>
        </p:nvSpPr>
        <p:spPr>
          <a:xfrm>
            <a:off x="6775450" y="0"/>
            <a:ext cx="2362200" cy="762000"/>
          </a:xfrm>
          <a:ln/>
        </p:spPr>
        <p:txBody>
          <a:bodyPr/>
          <a:lstStyle/>
          <a:p>
            <a:r>
              <a:rPr lang="zh-CN" altLang="en-US" sz="3600">
                <a:solidFill>
                  <a:srgbClr val="CC9900"/>
                </a:solidFill>
                <a:effectLst/>
              </a:rPr>
              <a:t>(补充)</a:t>
            </a:r>
            <a:endParaRPr lang="zh-CN" altLang="en-US">
              <a:solidFill>
                <a:srgbClr val="CC99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66CC"/>
            </a:gs>
            <a:gs pos="100000">
              <a:srgbClr val="3366CC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FF5998-9FDD-4940-84CC-BF6352F1B229}" type="slidenum">
              <a:rPr lang="zh-CN" altLang="en-US"/>
              <a:pPr/>
              <a:t>34</a:t>
            </a:fld>
            <a:endParaRPr lang="en-US" altLang="zh-CN"/>
          </a:p>
        </p:txBody>
      </p:sp>
      <p:sp>
        <p:nvSpPr>
          <p:cNvPr id="986114" name="Rectangle 1026"/>
          <p:cNvSpPr>
            <a:spLocks noGrp="1" noChangeArrowheads="1"/>
          </p:cNvSpPr>
          <p:nvPr>
            <p:ph type="body" idx="1"/>
          </p:nvPr>
        </p:nvSpPr>
        <p:spPr>
          <a:xfrm>
            <a:off x="0" y="228600"/>
            <a:ext cx="9144000" cy="60198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zh-CN" altLang="zh-CN" sz="2400">
                <a:effectLst/>
              </a:rPr>
              <a:t>      </a:t>
            </a:r>
          </a:p>
          <a:p>
            <a:pPr>
              <a:buFontTx/>
              <a:buNone/>
            </a:pPr>
            <a:r>
              <a:rPr lang="zh-CN" altLang="zh-CN" sz="2400">
                <a:effectLst/>
              </a:rPr>
              <a:t>		= [19*( (67^2) % 119) ^ 9)] % 119  </a:t>
            </a:r>
          </a:p>
          <a:p>
            <a:pPr>
              <a:buFontTx/>
              <a:buNone/>
            </a:pPr>
            <a:r>
              <a:rPr lang="zh-CN" altLang="zh-CN" sz="2400">
                <a:effectLst/>
              </a:rPr>
              <a:t>      = [19*(86^ 9)] % 119 </a:t>
            </a:r>
          </a:p>
          <a:p>
            <a:pPr>
              <a:buFontTx/>
              <a:buNone/>
            </a:pPr>
            <a:r>
              <a:rPr lang="zh-CN" altLang="zh-CN" sz="2400">
                <a:effectLst/>
              </a:rPr>
              <a:t>      = [19*86*(86^ 4 ^2)] % 119 </a:t>
            </a:r>
          </a:p>
          <a:p>
            <a:pPr>
              <a:buFontTx/>
              <a:buNone/>
            </a:pPr>
            <a:r>
              <a:rPr lang="zh-CN" altLang="zh-CN" sz="2400">
                <a:effectLst/>
              </a:rPr>
              <a:t>      = [87*(86^2)] % 119 </a:t>
            </a:r>
          </a:p>
          <a:p>
            <a:pPr algn="just">
              <a:buFontTx/>
              <a:buNone/>
            </a:pPr>
            <a:r>
              <a:rPr lang="zh-CN" altLang="zh-CN" sz="2400">
                <a:effectLst/>
              </a:rPr>
              <a:t>      = [87*18] % 119 = 19，</a:t>
            </a:r>
            <a:r>
              <a:rPr lang="zh-CN" altLang="en-US" sz="2400">
                <a:effectLst/>
              </a:rPr>
              <a:t>明文 </a:t>
            </a:r>
            <a:r>
              <a:rPr lang="en-US" altLang="zh-CN" sz="2400">
                <a:effectLst/>
              </a:rPr>
              <a:t>X=19</a:t>
            </a:r>
          </a:p>
          <a:p>
            <a:pPr algn="just">
              <a:buFontTx/>
              <a:buNone/>
            </a:pPr>
            <a:r>
              <a:rPr lang="en-US" altLang="zh-CN" sz="2400">
                <a:effectLst/>
              </a:rPr>
              <a:t>     </a:t>
            </a:r>
            <a:r>
              <a:rPr lang="zh-CN" altLang="zh-CN" sz="2400">
                <a:effectLst/>
              </a:rPr>
              <a:t>在上面的计算中利用了：(66* 67) % 119 = 19</a:t>
            </a:r>
          </a:p>
          <a:p>
            <a:pPr algn="just">
              <a:buFontTx/>
              <a:buNone/>
            </a:pPr>
            <a:r>
              <a:rPr lang="zh-CN" altLang="zh-CN" sz="2400">
                <a:effectLst/>
              </a:rPr>
              <a:t>					   (19*86) </a:t>
            </a:r>
            <a:r>
              <a:rPr lang="zh-CN" altLang="en-US" sz="2400">
                <a:effectLst/>
              </a:rPr>
              <a:t>% 119 = 87</a:t>
            </a:r>
            <a:endParaRPr lang="zh-CN" altLang="zh-CN" sz="2400">
              <a:effectLst/>
            </a:endParaRPr>
          </a:p>
          <a:p>
            <a:pPr algn="just">
              <a:buFontTx/>
              <a:buNone/>
            </a:pPr>
            <a:r>
              <a:rPr lang="zh-CN" altLang="zh-CN" sz="2400">
                <a:effectLst/>
              </a:rPr>
              <a:t>					   </a:t>
            </a:r>
            <a:r>
              <a:rPr lang="zh-CN" altLang="en-US" sz="2400">
                <a:effectLst/>
              </a:rPr>
              <a:t>(86^ 4) % 119 = 86</a:t>
            </a:r>
          </a:p>
          <a:p>
            <a:pPr algn="just">
              <a:buFontTx/>
              <a:buNone/>
            </a:pPr>
            <a:r>
              <a:rPr lang="zh-CN" altLang="zh-CN" sz="2400">
                <a:effectLst/>
              </a:rPr>
              <a:t>  					   (86^2) % 119 = 18</a:t>
            </a:r>
          </a:p>
        </p:txBody>
      </p:sp>
      <p:sp>
        <p:nvSpPr>
          <p:cNvPr id="986115" name="Rectangle 1027"/>
          <p:cNvSpPr>
            <a:spLocks noGrp="1" noChangeArrowheads="1"/>
          </p:cNvSpPr>
          <p:nvPr>
            <p:ph type="title"/>
          </p:nvPr>
        </p:nvSpPr>
        <p:spPr>
          <a:xfrm>
            <a:off x="6775450" y="0"/>
            <a:ext cx="2362200" cy="762000"/>
          </a:xfrm>
          <a:ln/>
        </p:spPr>
        <p:txBody>
          <a:bodyPr/>
          <a:lstStyle/>
          <a:p>
            <a:r>
              <a:rPr lang="zh-CN" altLang="en-US" sz="3600">
                <a:solidFill>
                  <a:srgbClr val="CC9900"/>
                </a:solidFill>
                <a:effectLst/>
              </a:rPr>
              <a:t>(补充)</a:t>
            </a:r>
            <a:endParaRPr lang="zh-CN" altLang="en-US">
              <a:solidFill>
                <a:srgbClr val="CC99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FC4B09-FC21-4258-92D6-0244F3133AF7}" type="slidenum">
              <a:rPr lang="zh-CN" altLang="en-US"/>
              <a:pPr/>
              <a:t>35</a:t>
            </a:fld>
            <a:endParaRPr lang="en-US" altLang="zh-CN"/>
          </a:p>
        </p:txBody>
      </p:sp>
      <p:sp>
        <p:nvSpPr>
          <p:cNvPr id="87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315200" cy="1143000"/>
          </a:xfrm>
        </p:spPr>
        <p:txBody>
          <a:bodyPr/>
          <a:lstStyle/>
          <a:p>
            <a:r>
              <a:rPr lang="zh-CN" altLang="zh-CN" dirty="0"/>
              <a:t>8</a:t>
            </a:r>
            <a:r>
              <a:rPr lang="zh-CN" altLang="zh-CN" dirty="0" smtClean="0"/>
              <a:t>.</a:t>
            </a:r>
            <a:r>
              <a:rPr lang="en-US" altLang="zh-CN" dirty="0" smtClean="0"/>
              <a:t>7</a:t>
            </a:r>
            <a:r>
              <a:rPr lang="zh-CN" altLang="zh-CN" dirty="0" smtClean="0"/>
              <a:t> </a:t>
            </a:r>
            <a:r>
              <a:rPr lang="en-US" altLang="zh-CN" dirty="0"/>
              <a:t>DIGITAL SIGNATURES</a:t>
            </a:r>
            <a:endParaRPr lang="zh-CN" altLang="zh-CN" dirty="0"/>
          </a:p>
        </p:txBody>
      </p:sp>
      <p:sp>
        <p:nvSpPr>
          <p:cNvPr id="879619" name="Rectangle 3"/>
          <p:cNvSpPr>
            <a:spLocks noChangeArrowheads="1"/>
          </p:cNvSpPr>
          <p:nvPr/>
        </p:nvSpPr>
        <p:spPr bwMode="auto">
          <a:xfrm>
            <a:off x="1908175" y="1628775"/>
            <a:ext cx="43926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79620" name="Rectangle 4"/>
          <p:cNvSpPr>
            <a:spLocks noChangeArrowheads="1"/>
          </p:cNvSpPr>
          <p:nvPr/>
        </p:nvSpPr>
        <p:spPr bwMode="auto">
          <a:xfrm>
            <a:off x="971550" y="1341438"/>
            <a:ext cx="7704138" cy="449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2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The authenticity of many legal, financial, and other documents is determined by the presence or absence of an authorized handwritten signature.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2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Basically, Digital Signatures System need hold the following conditions:</a:t>
            </a:r>
          </a:p>
          <a:p>
            <a:pPr lvl="2">
              <a:lnSpc>
                <a:spcPct val="120000"/>
              </a:lnSpc>
              <a:spcBef>
                <a:spcPct val="20000"/>
              </a:spcBef>
              <a:buFontTx/>
              <a:buAutoNum type="arabicPeriod"/>
            </a:pP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The receiver can verify the claimed identity of the sender.</a:t>
            </a:r>
          </a:p>
          <a:p>
            <a:pPr lvl="2">
              <a:lnSpc>
                <a:spcPct val="120000"/>
              </a:lnSpc>
              <a:spcBef>
                <a:spcPct val="20000"/>
              </a:spcBef>
              <a:buFontTx/>
              <a:buAutoNum type="arabicPeriod"/>
            </a:pP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The sender can not later repudiate the contents of the message.</a:t>
            </a:r>
          </a:p>
          <a:p>
            <a:pPr lvl="2">
              <a:lnSpc>
                <a:spcPct val="120000"/>
              </a:lnSpc>
              <a:spcBef>
                <a:spcPct val="20000"/>
              </a:spcBef>
              <a:buFontTx/>
              <a:buAutoNum type="arabicPeriod"/>
            </a:pP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The receiver cannot possibly have concocted the message himself</a:t>
            </a:r>
            <a:r>
              <a:rPr lang="en-US" altLang="zh-CN" sz="1800"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</a:rPr>
              <a:t>.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AE4B1D-2AAA-4539-A6A8-64AD73413BFA}" type="slidenum">
              <a:rPr lang="zh-CN" altLang="en-US"/>
              <a:pPr/>
              <a:t>36</a:t>
            </a:fld>
            <a:endParaRPr lang="en-US" altLang="zh-CN"/>
          </a:p>
        </p:txBody>
      </p:sp>
      <p:sp>
        <p:nvSpPr>
          <p:cNvPr id="880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548680"/>
            <a:ext cx="8147050" cy="5314950"/>
          </a:xfrm>
        </p:spPr>
        <p:txBody>
          <a:bodyPr/>
          <a:lstStyle/>
          <a:p>
            <a:pPr>
              <a:spcBef>
                <a:spcPct val="5000"/>
              </a:spcBef>
              <a:spcAft>
                <a:spcPct val="5000"/>
              </a:spcAft>
            </a:pPr>
            <a:r>
              <a:rPr lang="zh-CN" altLang="zh-CN" sz="2200" dirty="0"/>
              <a:t>8</a:t>
            </a:r>
            <a:r>
              <a:rPr lang="zh-CN" altLang="zh-CN" sz="2200" dirty="0" smtClean="0"/>
              <a:t>.</a:t>
            </a:r>
            <a:r>
              <a:rPr lang="en-US" altLang="zh-CN" sz="2200" dirty="0" smtClean="0"/>
              <a:t>7</a:t>
            </a:r>
            <a:r>
              <a:rPr lang="zh-CN" altLang="zh-CN" sz="2200" dirty="0" smtClean="0"/>
              <a:t>.</a:t>
            </a:r>
            <a:r>
              <a:rPr lang="zh-CN" altLang="zh-CN" sz="2200" dirty="0"/>
              <a:t>2 </a:t>
            </a:r>
            <a:r>
              <a:rPr lang="en-US" altLang="zh-CN" sz="2400" dirty="0"/>
              <a:t>Public-Key Signatures</a:t>
            </a:r>
            <a:endParaRPr lang="zh-CN" altLang="en-US" sz="2400" dirty="0">
              <a:solidFill>
                <a:schemeClr val="accent2"/>
              </a:solidFill>
            </a:endParaRPr>
          </a:p>
          <a:p>
            <a:pPr lvl="1">
              <a:spcBef>
                <a:spcPct val="5000"/>
              </a:spcBef>
              <a:spcAft>
                <a:spcPct val="5000"/>
              </a:spcAft>
            </a:pPr>
            <a:r>
              <a:rPr lang="en-US" altLang="zh-CN" sz="2200" dirty="0"/>
              <a:t>It will be better if signatures don’t need any trusted organizations.</a:t>
            </a:r>
            <a:endParaRPr lang="zh-CN" altLang="en-US" sz="2200" dirty="0"/>
          </a:p>
          <a:p>
            <a:pPr lvl="1">
              <a:spcBef>
                <a:spcPct val="5000"/>
              </a:spcBef>
              <a:spcAft>
                <a:spcPct val="5000"/>
              </a:spcAft>
            </a:pPr>
            <a:r>
              <a:rPr lang="en-US" altLang="zh-CN" sz="2200" dirty="0"/>
              <a:t>Public-key cryptography can meet this requirement.</a:t>
            </a:r>
          </a:p>
          <a:p>
            <a:pPr lvl="1">
              <a:spcBef>
                <a:spcPct val="5000"/>
              </a:spcBef>
              <a:spcAft>
                <a:spcPct val="5000"/>
              </a:spcAft>
            </a:pPr>
            <a:r>
              <a:rPr lang="en-US" altLang="zh-CN" sz="2200" dirty="0"/>
              <a:t>E</a:t>
            </a:r>
            <a:r>
              <a:rPr lang="en-US" altLang="zh-CN" sz="2200" baseline="-25000" dirty="0"/>
              <a:t>PK</a:t>
            </a:r>
            <a:r>
              <a:rPr lang="en-US" altLang="zh-CN" sz="2200" dirty="0"/>
              <a:t>(D</a:t>
            </a:r>
            <a:r>
              <a:rPr lang="en-US" altLang="zh-CN" sz="2200" baseline="-25000" dirty="0"/>
              <a:t>SK</a:t>
            </a:r>
            <a:r>
              <a:rPr lang="en-US" altLang="zh-CN" sz="2200" dirty="0"/>
              <a:t>(P))=P and D</a:t>
            </a:r>
            <a:r>
              <a:rPr lang="en-US" altLang="zh-CN" sz="2200" baseline="-25000" dirty="0"/>
              <a:t>SK</a:t>
            </a:r>
            <a:r>
              <a:rPr lang="en-US" altLang="zh-CN" sz="2200" dirty="0"/>
              <a:t>(E</a:t>
            </a:r>
            <a:r>
              <a:rPr lang="en-US" altLang="zh-CN" sz="2200" baseline="-25000" dirty="0"/>
              <a:t>PK</a:t>
            </a:r>
            <a:r>
              <a:rPr lang="en-US" altLang="zh-CN" sz="2200" dirty="0"/>
              <a:t>(P))=P (RSA has this property)</a:t>
            </a:r>
            <a:endParaRPr lang="zh-CN" altLang="en-US" sz="2200" dirty="0"/>
          </a:p>
          <a:p>
            <a:pPr lvl="1">
              <a:spcBef>
                <a:spcPct val="5000"/>
              </a:spcBef>
              <a:spcAft>
                <a:spcPct val="5000"/>
              </a:spcAft>
            </a:pPr>
            <a:r>
              <a:rPr lang="en-US" altLang="zh-CN" sz="2200" dirty="0"/>
              <a:t>Process of digital signatures</a:t>
            </a:r>
            <a:r>
              <a:rPr lang="zh-CN" altLang="en-US" sz="2200" dirty="0">
                <a:solidFill>
                  <a:srgbClr val="FF0000"/>
                </a:solidFill>
              </a:rPr>
              <a:t>-[</a:t>
            </a:r>
            <a:r>
              <a:rPr lang="en-US" altLang="zh-CN" sz="2200" dirty="0">
                <a:solidFill>
                  <a:srgbClr val="FF0000"/>
                </a:solidFill>
              </a:rPr>
              <a:t>see Fig </a:t>
            </a:r>
            <a:r>
              <a:rPr lang="en-US" altLang="zh-CN" sz="2200" dirty="0" smtClean="0">
                <a:solidFill>
                  <a:srgbClr val="FF0000"/>
                </a:solidFill>
              </a:rPr>
              <a:t>8-22]</a:t>
            </a:r>
            <a:endParaRPr lang="zh-CN" altLang="en-US" sz="2200" dirty="0">
              <a:solidFill>
                <a:srgbClr val="FF0000"/>
              </a:solidFill>
            </a:endParaRPr>
          </a:p>
          <a:p>
            <a:pPr lvl="1">
              <a:spcBef>
                <a:spcPct val="5000"/>
              </a:spcBef>
              <a:spcAft>
                <a:spcPct val="5000"/>
              </a:spcAft>
            </a:pPr>
            <a:r>
              <a:rPr lang="en-US" altLang="zh-CN" sz="2200" dirty="0"/>
              <a:t>characteristics：</a:t>
            </a:r>
          </a:p>
          <a:p>
            <a:pPr lvl="2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altLang="zh-CN" sz="2200" dirty="0"/>
              <a:t>If one discloses  his secret key, the reliability no longer exists.</a:t>
            </a:r>
            <a:endParaRPr lang="zh-CN" altLang="en-US" sz="2200" dirty="0"/>
          </a:p>
          <a:p>
            <a:pPr lvl="2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altLang="zh-CN" sz="2200" dirty="0"/>
              <a:t>When the private key is changed periodically, some authority is probably needed to  record all key changes and their dates.</a:t>
            </a:r>
            <a:endParaRPr lang="zh-CN" altLang="en-US" sz="2200" dirty="0"/>
          </a:p>
          <a:p>
            <a:pPr lvl="2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altLang="zh-CN" sz="2200" dirty="0"/>
              <a:t>In principle, any public-key algorithm can be used for digital signatures.</a:t>
            </a:r>
          </a:p>
          <a:p>
            <a:pPr lvl="1">
              <a:spcBef>
                <a:spcPct val="5000"/>
              </a:spcBef>
              <a:spcAft>
                <a:spcPct val="5000"/>
              </a:spcAft>
            </a:pPr>
            <a:r>
              <a:rPr lang="en-US" altLang="zh-CN" sz="2200" dirty="0"/>
              <a:t>RSA algorithm: a de facto (</a:t>
            </a:r>
            <a:r>
              <a:rPr lang="zh-CN" altLang="zh-CN" sz="2200" dirty="0"/>
              <a:t>事实上的) industry standard for digital signature.</a:t>
            </a:r>
            <a:endParaRPr lang="en-US" altLang="zh-CN" sz="2400" dirty="0"/>
          </a:p>
          <a:p>
            <a:pPr lvl="3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  <a:buFontTx/>
              <a:buNone/>
            </a:pPr>
            <a:endParaRPr lang="zh-CN" altLang="en-US" dirty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3CBD0-92C7-4C01-81D9-2843201F9DA6}" type="slidenum">
              <a:rPr lang="zh-CN" altLang="en-US"/>
              <a:pPr/>
              <a:t>37</a:t>
            </a:fld>
            <a:endParaRPr lang="en-US" altLang="zh-CN"/>
          </a:p>
        </p:txBody>
      </p:sp>
      <p:pic>
        <p:nvPicPr>
          <p:cNvPr id="881667" name="Picture 3" descr="8-19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2133600"/>
            <a:ext cx="8280400" cy="22479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8166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331913" y="4724400"/>
            <a:ext cx="7200900" cy="4318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Figure </a:t>
            </a:r>
            <a:r>
              <a:rPr lang="en-US" altLang="zh-CN" sz="2000" dirty="0" smtClean="0">
                <a:solidFill>
                  <a:srgbClr val="FF0000"/>
                </a:solidFill>
              </a:rPr>
              <a:t>8-22</a:t>
            </a:r>
            <a:r>
              <a:rPr lang="en-US" altLang="zh-CN" sz="2000" dirty="0" smtClean="0"/>
              <a:t>. </a:t>
            </a:r>
            <a:r>
              <a:rPr lang="en-US" altLang="zh-CN" sz="2000" dirty="0"/>
              <a:t>Digital signatures using public-key cryptography</a:t>
            </a:r>
          </a:p>
        </p:txBody>
      </p:sp>
    </p:spTree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9BE6C7-70E6-4C12-8448-ED50CD81FC24}" type="slidenum">
              <a:rPr lang="zh-CN" altLang="en-US"/>
              <a:pPr/>
              <a:t>38</a:t>
            </a:fld>
            <a:endParaRPr lang="en-US" altLang="zh-CN"/>
          </a:p>
        </p:txBody>
      </p:sp>
      <p:sp>
        <p:nvSpPr>
          <p:cNvPr id="882692" name="Rectangle 4"/>
          <p:cNvSpPr>
            <a:spLocks noChangeArrowheads="1"/>
          </p:cNvSpPr>
          <p:nvPr/>
        </p:nvSpPr>
        <p:spPr bwMode="auto">
          <a:xfrm>
            <a:off x="0" y="332656"/>
            <a:ext cx="8839200" cy="623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pPr lvl="1" algn="l" eaLnBrk="1" hangingPunct="1">
              <a:buClr>
                <a:schemeClr val="tx1"/>
              </a:buClr>
            </a:pPr>
            <a:r>
              <a:rPr kumimoji="1" lang="zh-CN" altLang="zh-CN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8</a:t>
            </a:r>
            <a:r>
              <a:rPr kumimoji="1" lang="zh-CN" altLang="zh-CN" sz="2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.</a:t>
            </a:r>
            <a:r>
              <a:rPr kumimoji="1" lang="en-US" altLang="zh-CN" sz="2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7</a:t>
            </a:r>
            <a:r>
              <a:rPr kumimoji="1" lang="zh-CN" altLang="zh-CN" sz="2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.</a:t>
            </a:r>
            <a:r>
              <a:rPr kumimoji="1" lang="zh-CN" altLang="zh-CN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3 </a:t>
            </a:r>
            <a:r>
              <a:rPr kumimoji="1" lang="en-US" altLang="zh-CN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Message Digests</a:t>
            </a:r>
            <a:endParaRPr kumimoji="1" lang="en-US" altLang="zh-CN" sz="2200" dirty="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</a:endParaRPr>
          </a:p>
          <a:p>
            <a:pPr lvl="2" algn="l" eaLnBrk="1" hangingPunct="1">
              <a:buFontTx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 Signature methods above often couple two distinct functions: authentication and secrecy. Often, authentication is needed, but secrecy is not.</a:t>
            </a: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 </a:t>
            </a:r>
          </a:p>
          <a:p>
            <a:pPr lvl="2" algn="l" eaLnBrk="1" hangingPunct="1">
              <a:buFontTx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 Message Digests </a:t>
            </a:r>
            <a:r>
              <a:rPr kumimoji="1" lang="en-US" altLang="zh-CN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principle：based</a:t>
            </a: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 on the idea of a one-way hash function that takes an arbitrarily long piece of plaintext and computes a fixed-length bit string from it .</a:t>
            </a:r>
            <a:endParaRPr kumimoji="1" lang="zh-CN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</a:endParaRPr>
          </a:p>
          <a:p>
            <a:pPr lvl="2" algn="l" eaLnBrk="1" hangingPunct="1">
              <a:buFontTx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 Three important properties：</a:t>
            </a:r>
          </a:p>
          <a:p>
            <a:pPr lvl="3" algn="l" eaLnBrk="1" hangingPunct="1">
              <a:buFontTx/>
              <a:buChar char="–"/>
            </a:pP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Given P, it is easy to compute MD(P).</a:t>
            </a:r>
          </a:p>
          <a:p>
            <a:pPr lvl="3" algn="l" eaLnBrk="1" hangingPunct="1">
              <a:buFontTx/>
              <a:buChar char="–"/>
            </a:pP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Given MD(P), it is effectively impossible to find P.</a:t>
            </a:r>
          </a:p>
          <a:p>
            <a:pPr lvl="3" algn="l" eaLnBrk="1" hangingPunct="1">
              <a:buFontTx/>
              <a:buChar char="–"/>
            </a:pP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No one can generate two messages that have the same message digest. To meet this, the hash should be 128 bit long at least.</a:t>
            </a:r>
          </a:p>
          <a:p>
            <a:pPr lvl="2" algn="l" eaLnBrk="1" hangingPunct="1">
              <a:buFontTx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 Message digests may work in public-key cryptosystems</a:t>
            </a:r>
            <a:r>
              <a:rPr kumimoji="1"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-[</a:t>
            </a:r>
            <a:r>
              <a:rPr kumimoji="1"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see Fig </a:t>
            </a:r>
            <a:r>
              <a:rPr kumimoji="1" lang="en-US" altLang="zh-CN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8-23]</a:t>
            </a:r>
            <a:endParaRPr kumimoji="1" lang="zh-CN" alt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</a:endParaRPr>
          </a:p>
          <a:p>
            <a:pPr lvl="2" algn="l" eaLnBrk="1" hangingPunct="1">
              <a:buFontTx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 Main implementation of message digests:</a:t>
            </a:r>
          </a:p>
          <a:p>
            <a:pPr lvl="3" algn="l" eaLnBrk="1" hangingPunct="1">
              <a:buFontTx/>
              <a:buChar char="–"/>
            </a:pP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MD5（Rivest, 1992）</a:t>
            </a:r>
          </a:p>
          <a:p>
            <a:pPr lvl="3" algn="l" eaLnBrk="1" hangingPunct="1">
              <a:buFontTx/>
              <a:buChar char="–"/>
            </a:pP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SHA（NIST，1993） Secure Hash Algorithm</a:t>
            </a:r>
            <a:endParaRPr kumimoji="1" lang="zh-CN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14AC7D-3DD3-43ED-8D4C-F68F538BE12C}" type="slidenum">
              <a:rPr lang="zh-CN" altLang="en-US"/>
              <a:pPr/>
              <a:t>39</a:t>
            </a:fld>
            <a:endParaRPr lang="en-US" altLang="zh-CN"/>
          </a:p>
        </p:txBody>
      </p:sp>
      <p:pic>
        <p:nvPicPr>
          <p:cNvPr id="883715" name="Picture 3" descr="8-2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2349500"/>
            <a:ext cx="7785100" cy="283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83716" name="Rectangle 4"/>
          <p:cNvSpPr>
            <a:spLocks noChangeArrowheads="1"/>
          </p:cNvSpPr>
          <p:nvPr/>
        </p:nvSpPr>
        <p:spPr bwMode="auto">
          <a:xfrm>
            <a:off x="1547813" y="5661025"/>
            <a:ext cx="6337300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60000"/>
              </a:spcBef>
              <a:buClr>
                <a:schemeClr val="tx1"/>
              </a:buClr>
              <a:buChar char="•"/>
              <a:defRPr kumimoji="1" sz="2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40000"/>
              </a:spcBef>
              <a:buClr>
                <a:schemeClr val="tx1"/>
              </a:buClr>
              <a:buChar char="–"/>
              <a:defRPr kumimoji="1" sz="2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>
              <a:lnSpc>
                <a:spcPct val="95000"/>
              </a:lnSpc>
              <a:spcBef>
                <a:spcPct val="35000"/>
              </a:spcBef>
              <a:buChar char="•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>
              <a:lnSpc>
                <a:spcPct val="75000"/>
              </a:lnSpc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>
              <a:lnSpc>
                <a:spcPct val="75000"/>
              </a:lnSpc>
              <a:spcBef>
                <a:spcPct val="30000"/>
              </a:spcBef>
              <a:buChar char="»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Figure </a:t>
            </a:r>
            <a:r>
              <a:rPr lang="en-US" altLang="zh-CN" sz="2000" dirty="0" smtClean="0">
                <a:solidFill>
                  <a:srgbClr val="FF0000"/>
                </a:solidFill>
              </a:rPr>
              <a:t>8-23</a:t>
            </a:r>
            <a:r>
              <a:rPr lang="en-US" altLang="zh-CN" sz="2000" dirty="0" smtClean="0"/>
              <a:t>. </a:t>
            </a:r>
            <a:r>
              <a:rPr lang="en-US" altLang="zh-CN" sz="2000" dirty="0"/>
              <a:t>Digital signatures using message digests</a:t>
            </a: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E39F63-EFCF-4C74-80DE-0F088A25BD2D}" type="slidenum">
              <a:rPr lang="zh-CN" altLang="en-US"/>
              <a:pPr/>
              <a:t>4</a:t>
            </a:fld>
            <a:endParaRPr lang="en-US" altLang="zh-CN"/>
          </a:p>
        </p:txBody>
      </p:sp>
      <p:sp>
        <p:nvSpPr>
          <p:cNvPr id="868355" name="Rectangle 3"/>
          <p:cNvSpPr>
            <a:spLocks noChangeArrowheads="1"/>
          </p:cNvSpPr>
          <p:nvPr/>
        </p:nvSpPr>
        <p:spPr bwMode="auto">
          <a:xfrm>
            <a:off x="457200" y="838200"/>
            <a:ext cx="86868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FontTx/>
              <a:buChar char="•"/>
            </a:pPr>
            <a:r>
              <a:rPr lang="en-US" altLang="zh-CN" sz="2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Considerations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in each layers</a:t>
            </a:r>
            <a:r>
              <a:rPr lang="en-US" altLang="zh-CN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:</a:t>
            </a:r>
            <a:endParaRPr lang="zh-CN" altLang="en-US" sz="2200" b="1" dirty="0"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FontTx/>
              <a:buChar char="–"/>
            </a:pPr>
            <a:r>
              <a:rPr lang="en-US" altLang="zh-CN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Physical </a:t>
            </a:r>
            <a:r>
              <a:rPr lang="en-US" altLang="zh-CN" sz="22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layer：protecting</a:t>
            </a:r>
            <a:r>
              <a:rPr lang="en-US" altLang="zh-CN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 transmission lines</a:t>
            </a:r>
            <a:endParaRPr lang="zh-CN" altLang="en-US" sz="2200" dirty="0"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FontTx/>
              <a:buChar char="–"/>
            </a:pPr>
            <a:r>
              <a:rPr lang="en-US" altLang="zh-CN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Data link layer</a:t>
            </a:r>
            <a:r>
              <a:rPr lang="zh-CN" altLang="en-US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：</a:t>
            </a:r>
            <a:r>
              <a:rPr lang="en-US" altLang="zh-CN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link encryption</a:t>
            </a:r>
            <a:endParaRPr lang="zh-CN" altLang="en-US" sz="2200" dirty="0"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FontTx/>
              <a:buChar char="–"/>
            </a:pPr>
            <a:r>
              <a:rPr lang="en-US" altLang="zh-CN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Network layer: </a:t>
            </a:r>
            <a:r>
              <a:rPr lang="en-US" altLang="zh-CN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firewalls,</a:t>
            </a:r>
            <a:r>
              <a:rPr lang="en-US" altLang="zh-CN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 </a:t>
            </a:r>
            <a:r>
              <a:rPr lang="en-US" altLang="zh-CN" sz="22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IPsec(a </a:t>
            </a:r>
            <a:r>
              <a:rPr lang="en-US" altLang="zh-CN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protocol for IP security that encrypts packet </a:t>
            </a:r>
            <a:r>
              <a:rPr lang="en-US" altLang="zh-CN" sz="22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payloads)</a:t>
            </a:r>
            <a:endParaRPr lang="zh-CN" altLang="en-US" sz="2200" dirty="0"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FontTx/>
              <a:buChar char="–"/>
            </a:pPr>
            <a:r>
              <a:rPr lang="en-US" altLang="zh-CN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Transport layer</a:t>
            </a:r>
            <a:r>
              <a:rPr lang="zh-CN" altLang="en-US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：</a:t>
            </a:r>
            <a:r>
              <a:rPr lang="en-US" altLang="zh-CN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entire connections can be encrypted, end to end</a:t>
            </a:r>
            <a:endParaRPr lang="zh-CN" altLang="en-US" sz="2200" dirty="0"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FontTx/>
              <a:buChar char="–"/>
            </a:pPr>
            <a:r>
              <a:rPr lang="en-US" altLang="zh-CN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Application layer</a:t>
            </a:r>
            <a:r>
              <a:rPr lang="zh-CN" altLang="en-US" sz="22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：</a:t>
            </a:r>
            <a:r>
              <a:rPr lang="en-US" altLang="zh-CN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authentication and </a:t>
            </a:r>
            <a:r>
              <a:rPr lang="en-US" altLang="zh-CN" sz="22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nonrepudiation </a:t>
            </a:r>
            <a:r>
              <a:rPr lang="zh-CN" altLang="en-US" sz="22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……</a:t>
            </a:r>
            <a:endParaRPr lang="zh-CN" altLang="en-US" sz="2200" dirty="0"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FontTx/>
              <a:buChar char="•"/>
            </a:pPr>
            <a:r>
              <a:rPr lang="en-US" altLang="zh-CN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Except for physical layer security</a:t>
            </a:r>
            <a:r>
              <a:rPr lang="en-US" altLang="zh-CN" sz="2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, nearly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all security is based on cryptographic principles.</a:t>
            </a:r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A94600-D343-472D-97C3-D100D5947C65}" type="slidenum">
              <a:rPr lang="zh-CN" altLang="en-US"/>
              <a:pPr/>
              <a:t>40</a:t>
            </a:fld>
            <a:endParaRPr lang="en-US" altLang="zh-CN"/>
          </a:p>
        </p:txBody>
      </p:sp>
      <p:sp>
        <p:nvSpPr>
          <p:cNvPr id="8847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1520" y="764704"/>
            <a:ext cx="8763000" cy="5562600"/>
          </a:xfrm>
        </p:spPr>
        <p:txBody>
          <a:bodyPr/>
          <a:lstStyle/>
          <a:p>
            <a:pPr>
              <a:spcBef>
                <a:spcPct val="5000"/>
              </a:spcBef>
            </a:pPr>
            <a:r>
              <a:rPr lang="en-US" altLang="zh-CN" sz="2200" dirty="0"/>
              <a:t>MD5（Rivest, 1992）,Mangling input   bits in a sufficiently complicated way that every output bit is affected by every input bit.</a:t>
            </a:r>
          </a:p>
          <a:p>
            <a:pPr lvl="1">
              <a:spcBef>
                <a:spcPct val="10000"/>
              </a:spcBef>
            </a:pPr>
            <a:r>
              <a:rPr lang="en-US" altLang="zh-CN" sz="2200" dirty="0"/>
              <a:t>It start by padding the message to a length of 448 bit (modulo 512)</a:t>
            </a:r>
          </a:p>
          <a:p>
            <a:pPr lvl="1">
              <a:spcBef>
                <a:spcPct val="10000"/>
              </a:spcBef>
            </a:pPr>
            <a:r>
              <a:rPr lang="en-US" altLang="zh-CN" sz="2200" dirty="0"/>
              <a:t>448+64=512: then the original length of the message is appended as a 64-bit integer, so that the total length of the message is multiple of 512 bit.  </a:t>
            </a:r>
          </a:p>
          <a:p>
            <a:pPr lvl="1">
              <a:spcBef>
                <a:spcPct val="10000"/>
              </a:spcBef>
            </a:pPr>
            <a:r>
              <a:rPr lang="en-US" altLang="zh-CN" sz="2200" dirty="0"/>
              <a:t>Initializing a 128-bit buffer to a fixed value.</a:t>
            </a:r>
          </a:p>
          <a:p>
            <a:pPr lvl="1">
              <a:spcBef>
                <a:spcPct val="10000"/>
              </a:spcBef>
            </a:pPr>
            <a:r>
              <a:rPr lang="en-US" altLang="zh-CN" sz="2200" dirty="0"/>
              <a:t>Each computation round takes a 512-bit input block. </a:t>
            </a:r>
          </a:p>
          <a:p>
            <a:pPr lvl="2">
              <a:spcBef>
                <a:spcPct val="10000"/>
              </a:spcBef>
            </a:pPr>
            <a:r>
              <a:rPr lang="en-US" altLang="zh-CN" sz="2000" dirty="0"/>
              <a:t>It fetches 128 bit from the block and mix it with the 128-bit buffer. The mixing utilizes a table constructed from the sine function .</a:t>
            </a:r>
          </a:p>
          <a:p>
            <a:pPr lvl="2">
              <a:spcBef>
                <a:spcPct val="10000"/>
              </a:spcBef>
            </a:pPr>
            <a:r>
              <a:rPr lang="en-US" altLang="zh-CN" sz="2000" dirty="0"/>
              <a:t>The above mixing runs 4 times for a 512-bit block.</a:t>
            </a:r>
          </a:p>
          <a:p>
            <a:pPr lvl="1">
              <a:spcBef>
                <a:spcPct val="10000"/>
              </a:spcBef>
            </a:pPr>
            <a:r>
              <a:rPr lang="en-US" altLang="zh-CN" sz="2200" dirty="0"/>
              <a:t>This process continues until all the input blocks are consumed. The result contents of 128-bit buffer form the message digest.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724128" y="33265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第</a:t>
            </a:r>
            <a:r>
              <a:rPr lang="en-US" altLang="zh-CN" b="1" dirty="0" smtClean="0">
                <a:solidFill>
                  <a:srgbClr val="FF0000"/>
                </a:solidFill>
              </a:rPr>
              <a:t>6</a:t>
            </a:r>
            <a:r>
              <a:rPr lang="zh-CN" altLang="en-US" b="1" dirty="0" smtClean="0">
                <a:solidFill>
                  <a:srgbClr val="FF0000"/>
                </a:solidFill>
              </a:rPr>
              <a:t>版教材已去掉本页内容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AE1C53-F343-4BD0-A78A-EEA102511221}" type="slidenum">
              <a:rPr lang="zh-CN" altLang="en-US"/>
              <a:pPr/>
              <a:t>41</a:t>
            </a:fld>
            <a:endParaRPr lang="en-US" altLang="zh-CN"/>
          </a:p>
        </p:txBody>
      </p:sp>
      <p:sp>
        <p:nvSpPr>
          <p:cNvPr id="885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5638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600"/>
              <a:t>SHA-1</a:t>
            </a:r>
            <a:endParaRPr lang="en-US" altLang="zh-CN" sz="2600" b="1"/>
          </a:p>
          <a:p>
            <a:pPr lvl="1">
              <a:lnSpc>
                <a:spcPct val="90000"/>
              </a:lnSpc>
            </a:pPr>
            <a:r>
              <a:rPr lang="en-US" altLang="zh-CN" sz="2200"/>
              <a:t>Secure Hash Algorithm 1 is developed by NSA and blessed by NIST in FIPS 180-1.</a:t>
            </a:r>
          </a:p>
          <a:p>
            <a:pPr lvl="1">
              <a:lnSpc>
                <a:spcPct val="90000"/>
              </a:lnSpc>
            </a:pPr>
            <a:r>
              <a:rPr lang="en-US" altLang="zh-CN" sz="2200"/>
              <a:t>Like MD5, SHA-1 processes input data in 512-bit blocks, only unlike MD5, it generates a 160-bit message digest.</a:t>
            </a:r>
          </a:p>
        </p:txBody>
      </p:sp>
      <p:pic>
        <p:nvPicPr>
          <p:cNvPr id="885764" name="Picture 4" descr="8-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3276600"/>
            <a:ext cx="8750300" cy="233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85765" name="Rectangle 5"/>
          <p:cNvSpPr>
            <a:spLocks noChangeArrowheads="1"/>
          </p:cNvSpPr>
          <p:nvPr/>
        </p:nvSpPr>
        <p:spPr bwMode="auto">
          <a:xfrm>
            <a:off x="533400" y="5715000"/>
            <a:ext cx="82296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60000"/>
              </a:spcBef>
              <a:buClr>
                <a:schemeClr val="tx1"/>
              </a:buClr>
              <a:buChar char="•"/>
              <a:defRPr kumimoji="1" sz="2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40000"/>
              </a:spcBef>
              <a:buClr>
                <a:schemeClr val="tx1"/>
              </a:buClr>
              <a:buChar char="–"/>
              <a:defRPr kumimoji="1" sz="2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>
              <a:lnSpc>
                <a:spcPct val="95000"/>
              </a:lnSpc>
              <a:spcBef>
                <a:spcPct val="35000"/>
              </a:spcBef>
              <a:buChar char="•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>
              <a:lnSpc>
                <a:spcPct val="75000"/>
              </a:lnSpc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>
              <a:lnSpc>
                <a:spcPct val="75000"/>
              </a:lnSpc>
              <a:spcBef>
                <a:spcPct val="30000"/>
              </a:spcBef>
              <a:buChar char="»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dirty="0"/>
              <a:t>Figure </a:t>
            </a:r>
            <a:r>
              <a:rPr lang="en-US" altLang="zh-CN" sz="2000" dirty="0" smtClean="0"/>
              <a:t>8-24. </a:t>
            </a:r>
            <a:r>
              <a:rPr lang="en-US" altLang="zh-CN" sz="2000" dirty="0"/>
              <a:t>Use of SHA-1 and RSA for signing </a:t>
            </a:r>
            <a:r>
              <a:rPr lang="en-US" altLang="zh-CN" sz="2000" dirty="0" err="1"/>
              <a:t>nonsecret</a:t>
            </a:r>
            <a:r>
              <a:rPr lang="en-US" altLang="zh-CN" sz="2000" dirty="0"/>
              <a:t> messages.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1D7735-CDAF-4B49-AD4C-32E4B7653022}" type="slidenum">
              <a:rPr lang="zh-CN" altLang="en-US"/>
              <a:pPr/>
              <a:t>42</a:t>
            </a:fld>
            <a:endParaRPr lang="en-US" altLang="zh-CN"/>
          </a:p>
        </p:txBody>
      </p:sp>
      <p:sp>
        <p:nvSpPr>
          <p:cNvPr id="88883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200" dirty="0"/>
              <a:t>Public-key cryptography make it possible for people who do not share a common key to communicate securely. </a:t>
            </a:r>
          </a:p>
          <a:p>
            <a:pPr>
              <a:lnSpc>
                <a:spcPct val="90000"/>
              </a:lnSpc>
            </a:pPr>
            <a:r>
              <a:rPr lang="en-US" altLang="zh-CN" sz="2200" dirty="0"/>
              <a:t>It also makes signing messages possible without the presence of a trusted third party.</a:t>
            </a:r>
          </a:p>
          <a:p>
            <a:pPr>
              <a:lnSpc>
                <a:spcPct val="90000"/>
              </a:lnSpc>
            </a:pPr>
            <a:r>
              <a:rPr lang="en-US" altLang="zh-CN" sz="2200" dirty="0"/>
              <a:t>How do people get each other’s public-keys to start the communication  process?</a:t>
            </a:r>
          </a:p>
          <a:p>
            <a:pPr>
              <a:lnSpc>
                <a:spcPct val="90000"/>
              </a:lnSpc>
            </a:pPr>
            <a:r>
              <a:rPr lang="en-US" altLang="zh-CN" sz="2200" dirty="0"/>
              <a:t>The obvious solution is put your public key on your Web site. </a:t>
            </a:r>
            <a:r>
              <a:rPr lang="en-US" altLang="zh-CN" sz="2200" dirty="0">
                <a:solidFill>
                  <a:srgbClr val="FF00FF"/>
                </a:solidFill>
              </a:rPr>
              <a:t>[</a:t>
            </a:r>
            <a:r>
              <a:rPr lang="en-US" altLang="zh-CN" sz="2200" dirty="0">
                <a:solidFill>
                  <a:srgbClr val="FF0000"/>
                </a:solidFill>
              </a:rPr>
              <a:t>see fig </a:t>
            </a:r>
            <a:r>
              <a:rPr lang="en-US" altLang="zh-CN" sz="2200" dirty="0" smtClean="0">
                <a:solidFill>
                  <a:srgbClr val="FF0000"/>
                </a:solidFill>
              </a:rPr>
              <a:t>8-25</a:t>
            </a:r>
            <a:r>
              <a:rPr lang="en-US" altLang="zh-CN" sz="2200" dirty="0" smtClean="0">
                <a:solidFill>
                  <a:srgbClr val="FF00FF"/>
                </a:solidFill>
              </a:rPr>
              <a:t>]</a:t>
            </a:r>
            <a:endParaRPr lang="en-US" altLang="zh-CN" sz="2200" dirty="0">
              <a:solidFill>
                <a:srgbClr val="FF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/>
              <a:t>And some mechanism is needed to make sure that public keys can be exchanged securely.</a:t>
            </a:r>
          </a:p>
        </p:txBody>
      </p:sp>
      <p:sp>
        <p:nvSpPr>
          <p:cNvPr id="888835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620713"/>
            <a:ext cx="8748712" cy="720725"/>
          </a:xfrm>
          <a:ln/>
        </p:spPr>
        <p:txBody>
          <a:bodyPr/>
          <a:lstStyle/>
          <a:p>
            <a:r>
              <a:rPr lang="zh-CN" altLang="zh-CN" dirty="0"/>
              <a:t>8</a:t>
            </a:r>
            <a:r>
              <a:rPr lang="zh-CN" altLang="zh-CN" dirty="0" smtClean="0"/>
              <a:t>.</a:t>
            </a:r>
            <a:r>
              <a:rPr lang="en-US" altLang="zh-CN" dirty="0" smtClean="0"/>
              <a:t>8</a:t>
            </a:r>
            <a:r>
              <a:rPr lang="zh-CN" altLang="zh-CN" dirty="0" smtClean="0"/>
              <a:t> </a:t>
            </a:r>
            <a:r>
              <a:rPr lang="en-US" altLang="zh-CN" dirty="0"/>
              <a:t>MANAGEMENT OF PUBLIC KEYS</a:t>
            </a:r>
            <a:endParaRPr lang="zh-CN" altLang="zh-CN" dirty="0"/>
          </a:p>
        </p:txBody>
      </p:sp>
    </p:spTree>
  </p:cSld>
  <p:clrMapOvr>
    <a:masterClrMapping/>
  </p:clrMapOvr>
  <p:transition>
    <p:cover dir="l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B183D6-3692-4399-8F8A-891DC03BD02E}" type="slidenum">
              <a:rPr lang="zh-CN" altLang="en-US"/>
              <a:pPr/>
              <a:t>43</a:t>
            </a:fld>
            <a:endParaRPr lang="en-US" altLang="zh-CN"/>
          </a:p>
        </p:txBody>
      </p:sp>
      <p:pic>
        <p:nvPicPr>
          <p:cNvPr id="889859" name="Picture 3" descr="8-2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2492375"/>
            <a:ext cx="8461375" cy="159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89860" name="Rectangle 4"/>
          <p:cNvSpPr>
            <a:spLocks noChangeArrowheads="1"/>
          </p:cNvSpPr>
          <p:nvPr/>
        </p:nvSpPr>
        <p:spPr bwMode="auto">
          <a:xfrm>
            <a:off x="1187450" y="4652963"/>
            <a:ext cx="73453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Figure </a:t>
            </a:r>
            <a:r>
              <a:rPr lang="en-US" altLang="zh-CN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8-25. 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A way for Trudy to subvert public-key </a:t>
            </a:r>
            <a:r>
              <a:rPr lang="en-US" altLang="zh-CN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encryoption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.</a:t>
            </a:r>
            <a:endParaRPr lang="en-US" altLang="zh-CN" dirty="0"/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84D0F-E9AF-4296-B8D3-A6D02DF83473}" type="slidenum">
              <a:rPr lang="zh-CN" altLang="en-US"/>
              <a:pPr/>
              <a:t>44</a:t>
            </a:fld>
            <a:endParaRPr lang="en-US" altLang="zh-CN"/>
          </a:p>
        </p:txBody>
      </p:sp>
      <p:pic>
        <p:nvPicPr>
          <p:cNvPr id="964611" name="Picture 3" descr="8-24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916113"/>
            <a:ext cx="7993062" cy="2563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64612" name="Rectangle 4"/>
          <p:cNvSpPr>
            <a:spLocks noChangeArrowheads="1"/>
          </p:cNvSpPr>
          <p:nvPr/>
        </p:nvSpPr>
        <p:spPr bwMode="auto">
          <a:xfrm>
            <a:off x="900113" y="4941888"/>
            <a:ext cx="77057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Figure </a:t>
            </a:r>
            <a:r>
              <a:rPr lang="en-US" altLang="zh-CN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8-26. 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A possible certificate signed with the CA’s private key.</a:t>
            </a:r>
            <a:endParaRPr lang="en-US" altLang="zh-CN" dirty="0"/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8426EF-2374-4E08-9147-ABA9D21B2937}" type="slidenum">
              <a:rPr lang="zh-CN" altLang="en-US"/>
              <a:pPr/>
              <a:t>45</a:t>
            </a:fld>
            <a:endParaRPr lang="en-US" altLang="zh-CN"/>
          </a:p>
        </p:txBody>
      </p:sp>
      <p:sp>
        <p:nvSpPr>
          <p:cNvPr id="8908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228600"/>
            <a:ext cx="8229600" cy="3657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zh-CN" sz="2600" dirty="0"/>
              <a:t>8</a:t>
            </a:r>
            <a:r>
              <a:rPr lang="zh-CN" altLang="zh-CN" sz="2600" dirty="0" smtClean="0"/>
              <a:t>.</a:t>
            </a:r>
            <a:r>
              <a:rPr lang="en-US" altLang="zh-CN" sz="2600" dirty="0" smtClean="0"/>
              <a:t>8</a:t>
            </a:r>
            <a:r>
              <a:rPr lang="zh-CN" altLang="zh-CN" sz="2600" dirty="0" smtClean="0"/>
              <a:t>.</a:t>
            </a:r>
            <a:r>
              <a:rPr lang="zh-CN" altLang="zh-CN" sz="2600" dirty="0"/>
              <a:t>1 </a:t>
            </a:r>
            <a:r>
              <a:rPr lang="en-US" altLang="zh-CN" sz="2600" dirty="0"/>
              <a:t>Certificates</a:t>
            </a:r>
            <a:endParaRPr lang="zh-CN" altLang="en-US" sz="2600" dirty="0"/>
          </a:p>
          <a:p>
            <a:pPr lvl="1">
              <a:lnSpc>
                <a:spcPct val="90000"/>
              </a:lnSpc>
            </a:pPr>
            <a:r>
              <a:rPr lang="en-US" altLang="zh-CN" sz="2200" dirty="0"/>
              <a:t>solution to public key exchange securely: A key distribution center available all day to provide public key on demand.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/>
              <a:t>problems: it is not scalable 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/>
              <a:t>problems: the key distribution center would rapidly become a bottleneck.</a:t>
            </a:r>
          </a:p>
          <a:p>
            <a:pPr lvl="1">
              <a:lnSpc>
                <a:spcPct val="90000"/>
              </a:lnSpc>
            </a:pPr>
            <a:r>
              <a:rPr lang="en-US" altLang="zh-CN" sz="2200" dirty="0"/>
              <a:t>Another different solution that not require the key distribution center to be online all the time.</a:t>
            </a:r>
          </a:p>
          <a:p>
            <a:pPr lvl="2">
              <a:lnSpc>
                <a:spcPct val="85000"/>
              </a:lnSpc>
            </a:pPr>
            <a:r>
              <a:rPr lang="en-US" altLang="zh-CN" sz="2000" dirty="0"/>
              <a:t>But  it need an organization called a CA (Certification Authority)</a:t>
            </a:r>
          </a:p>
          <a:p>
            <a:pPr lvl="1">
              <a:lnSpc>
                <a:spcPct val="90000"/>
              </a:lnSpc>
            </a:pPr>
            <a:r>
              <a:rPr lang="en-US" altLang="zh-CN" sz="2200" dirty="0"/>
              <a:t>The fundamental job of a certificate is to bind a public key to the name of a principle (</a:t>
            </a:r>
            <a:r>
              <a:rPr lang="zh-CN" altLang="zh-CN" sz="2200" dirty="0"/>
              <a:t>主体) ( individual, company, etc.)</a:t>
            </a:r>
            <a:r>
              <a:rPr lang="en-US" altLang="zh-CN" sz="22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zh-CN" sz="2200" dirty="0"/>
              <a:t>A certificate like </a:t>
            </a:r>
            <a:r>
              <a:rPr lang="en-US" altLang="zh-CN" sz="2200" dirty="0">
                <a:solidFill>
                  <a:srgbClr val="FF0000"/>
                </a:solidFill>
              </a:rPr>
              <a:t>fig. </a:t>
            </a:r>
            <a:r>
              <a:rPr lang="en-US" altLang="zh-CN" sz="2200" dirty="0" smtClean="0">
                <a:solidFill>
                  <a:srgbClr val="FF0000"/>
                </a:solidFill>
              </a:rPr>
              <a:t>8-26 </a:t>
            </a:r>
            <a:r>
              <a:rPr lang="en-US" altLang="zh-CN" sz="2200" dirty="0"/>
              <a:t>can be put on web page of John Smith.</a:t>
            </a:r>
          </a:p>
          <a:p>
            <a:pPr lvl="1">
              <a:lnSpc>
                <a:spcPct val="90000"/>
              </a:lnSpc>
            </a:pPr>
            <a:r>
              <a:rPr lang="en-US" altLang="zh-CN" sz="2200" dirty="0"/>
              <a:t>If Trudy replaces the content of certificate with hers, user will find the difference.</a:t>
            </a:r>
          </a:p>
          <a:p>
            <a:pPr lvl="1">
              <a:lnSpc>
                <a:spcPct val="90000"/>
              </a:lnSpc>
            </a:pPr>
            <a:endParaRPr lang="zh-CN" altLang="zh-CN" sz="2200" dirty="0"/>
          </a:p>
        </p:txBody>
      </p:sp>
    </p:spTree>
  </p:cSld>
  <p:clrMapOvr>
    <a:masterClrMapping/>
  </p:clrMapOvr>
  <p:transition>
    <p:cover dir="r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493949F-5943-4C11-B896-8A1834FC6E88}" type="slidenum">
              <a:rPr lang="zh-CN" altLang="en-US"/>
              <a:pPr/>
              <a:t>46</a:t>
            </a:fld>
            <a:endParaRPr lang="en-US" altLang="zh-CN"/>
          </a:p>
        </p:txBody>
      </p:sp>
      <p:sp>
        <p:nvSpPr>
          <p:cNvPr id="9891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228600"/>
            <a:ext cx="8229600" cy="36576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zh-CN" altLang="zh-CN" sz="2600"/>
          </a:p>
          <a:p>
            <a:pPr lvl="1">
              <a:lnSpc>
                <a:spcPct val="90000"/>
              </a:lnSpc>
            </a:pPr>
            <a:r>
              <a:rPr lang="en-US" altLang="zh-CN" sz="2200"/>
              <a:t>If Trudy replaces only the digit string of public key with her own, 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user runs SHA-1 algorithm on the certificate, and gets a hash.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This hash will be different from the one he gets when he applies the CA’s well known public key to the signature block.</a:t>
            </a:r>
          </a:p>
          <a:p>
            <a:pPr lvl="1">
              <a:lnSpc>
                <a:spcPct val="90000"/>
              </a:lnSpc>
            </a:pPr>
            <a:r>
              <a:rPr lang="en-US" altLang="zh-CN" sz="2200"/>
              <a:t>A certificate can also be used to bind a public key to an attribute.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A certificate distributed by a famous CA could say: This public key belongs to someone over 18.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It could be used to prove the owner’s age, but without disclosing his identity.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When the certificate owner sends it to the Web site, the site generate a random number, encrypt it with the public key of the certificate, and ask the owner to decrypt it.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If the owner could decrypt the number using secret key and return it to the Web site, he will be the true owner of  the certificate.</a:t>
            </a:r>
          </a:p>
        </p:txBody>
      </p:sp>
    </p:spTree>
  </p:cSld>
  <p:clrMapOvr>
    <a:masterClrMapping/>
  </p:clrMapOvr>
  <p:transition>
    <p:cover dir="r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E13DA8-36B2-4F51-BBB5-763549FB835E}" type="slidenum">
              <a:rPr lang="zh-CN" altLang="en-US"/>
              <a:pPr/>
              <a:t>47</a:t>
            </a:fld>
            <a:endParaRPr lang="en-US" altLang="zh-CN"/>
          </a:p>
        </p:txBody>
      </p:sp>
      <p:sp>
        <p:nvSpPr>
          <p:cNvPr id="9902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228600"/>
            <a:ext cx="8229600" cy="3657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zh-CN" sz="2600" dirty="0"/>
              <a:t>8</a:t>
            </a:r>
            <a:r>
              <a:rPr lang="zh-CN" altLang="zh-CN" sz="2600" dirty="0" smtClean="0"/>
              <a:t>.</a:t>
            </a:r>
            <a:r>
              <a:rPr lang="en-US" altLang="zh-CN" sz="2600" dirty="0" smtClean="0"/>
              <a:t>8</a:t>
            </a:r>
            <a:r>
              <a:rPr lang="zh-CN" altLang="zh-CN" sz="2600" dirty="0" smtClean="0"/>
              <a:t>.</a:t>
            </a:r>
            <a:r>
              <a:rPr lang="zh-CN" altLang="en-US" sz="2600" dirty="0"/>
              <a:t>3</a:t>
            </a:r>
            <a:r>
              <a:rPr lang="zh-CN" altLang="zh-CN" sz="2600" dirty="0"/>
              <a:t> </a:t>
            </a:r>
            <a:r>
              <a:rPr lang="en-US" altLang="zh-CN" sz="2600" dirty="0"/>
              <a:t>Public Key Infrastructures</a:t>
            </a:r>
            <a:endParaRPr lang="zh-CN" altLang="en-US" sz="2600" dirty="0"/>
          </a:p>
          <a:p>
            <a:pPr lvl="1">
              <a:lnSpc>
                <a:spcPct val="90000"/>
              </a:lnSpc>
            </a:pPr>
            <a:r>
              <a:rPr lang="en-US" altLang="zh-CN" sz="2200" dirty="0"/>
              <a:t>Having a </a:t>
            </a:r>
            <a:r>
              <a:rPr lang="en-US" altLang="zh-CN" sz="2200" dirty="0" err="1"/>
              <a:t>sinle</a:t>
            </a:r>
            <a:r>
              <a:rPr lang="en-US" altLang="zh-CN" sz="2200" dirty="0"/>
              <a:t> CA to issue all certificates would not work: excessive load, central point of failure.</a:t>
            </a:r>
          </a:p>
          <a:p>
            <a:pPr lvl="1">
              <a:lnSpc>
                <a:spcPct val="90000"/>
              </a:lnSpc>
            </a:pPr>
            <a:r>
              <a:rPr lang="en-US" altLang="zh-CN" sz="2200" dirty="0"/>
              <a:t>It is hard to imagine any authority that would be accepted worldwide as CA.</a:t>
            </a:r>
          </a:p>
          <a:p>
            <a:pPr lvl="1">
              <a:lnSpc>
                <a:spcPct val="90000"/>
              </a:lnSpc>
            </a:pPr>
            <a:r>
              <a:rPr lang="en-US" altLang="zh-CN" sz="2200" dirty="0"/>
              <a:t>For these reasons, PKI (Public Key Infrastructure) has evolved.</a:t>
            </a:r>
          </a:p>
          <a:p>
            <a:pPr lvl="1">
              <a:lnSpc>
                <a:spcPct val="90000"/>
              </a:lnSpc>
            </a:pPr>
            <a:r>
              <a:rPr lang="en-US" altLang="zh-CN" sz="2200" dirty="0"/>
              <a:t>The top-level CA, the root, certifies second-level CAs, which we call RAs (Regional Authorities).</a:t>
            </a:r>
          </a:p>
          <a:p>
            <a:pPr lvl="2">
              <a:lnSpc>
                <a:spcPct val="90000"/>
              </a:lnSpc>
            </a:pPr>
            <a:r>
              <a:rPr lang="en-US" altLang="zh-CN" sz="2200" dirty="0"/>
              <a:t>RA might cover some geographic region. </a:t>
            </a:r>
          </a:p>
          <a:p>
            <a:pPr lvl="1">
              <a:lnSpc>
                <a:spcPct val="90000"/>
              </a:lnSpc>
            </a:pPr>
            <a:r>
              <a:rPr lang="en-US" altLang="zh-CN" sz="2200" dirty="0"/>
              <a:t>These RAs certify the real CAs, which issue the X.509 certificates to organizations and individuals. </a:t>
            </a:r>
            <a:r>
              <a:rPr lang="en-US" altLang="zh-CN" sz="2200" dirty="0">
                <a:solidFill>
                  <a:srgbClr val="FF0000"/>
                </a:solidFill>
              </a:rPr>
              <a:t>[Fig </a:t>
            </a:r>
            <a:r>
              <a:rPr lang="en-US" altLang="zh-CN" sz="2200" dirty="0" smtClean="0">
                <a:solidFill>
                  <a:srgbClr val="FF0000"/>
                </a:solidFill>
              </a:rPr>
              <a:t>8-28</a:t>
            </a:r>
            <a:r>
              <a:rPr lang="en-US" altLang="zh-CN" sz="2200" dirty="0" smtClean="0"/>
              <a:t>]</a:t>
            </a:r>
            <a:endParaRPr lang="en-US" altLang="zh-CN" sz="2200" dirty="0"/>
          </a:p>
        </p:txBody>
      </p:sp>
    </p:spTree>
  </p:cSld>
  <p:clrMapOvr>
    <a:masterClrMapping/>
  </p:clrMapOvr>
  <p:transition>
    <p:cover dir="r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17EEF6-B3DB-4963-8003-ECFD223163AE}" type="slidenum">
              <a:rPr lang="zh-CN" altLang="en-US"/>
              <a:pPr/>
              <a:t>48</a:t>
            </a:fld>
            <a:endParaRPr lang="en-US" altLang="zh-CN"/>
          </a:p>
        </p:txBody>
      </p:sp>
      <p:sp>
        <p:nvSpPr>
          <p:cNvPr id="991235" name="Rectangle 3"/>
          <p:cNvSpPr>
            <a:spLocks noChangeArrowheads="1"/>
          </p:cNvSpPr>
          <p:nvPr/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60000"/>
              </a:spcBef>
              <a:buClr>
                <a:schemeClr val="tx1"/>
              </a:buClr>
              <a:buChar char="•"/>
              <a:defRPr kumimoji="1" sz="3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40000"/>
              </a:spcBef>
              <a:buClr>
                <a:schemeClr val="tx1"/>
              </a:buClr>
              <a:buChar char="–"/>
              <a:defRPr kumimoji="1" sz="2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>
              <a:lnSpc>
                <a:spcPct val="95000"/>
              </a:lnSpc>
              <a:spcBef>
                <a:spcPct val="35000"/>
              </a:spcBef>
              <a:buChar char="•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>
              <a:lnSpc>
                <a:spcPct val="75000"/>
              </a:lnSpc>
              <a:spcBef>
                <a:spcPct val="30000"/>
              </a:spcBef>
              <a:buChar char="–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>
              <a:lnSpc>
                <a:spcPct val="75000"/>
              </a:lnSpc>
              <a:spcBef>
                <a:spcPct val="30000"/>
              </a:spcBef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pic>
        <p:nvPicPr>
          <p:cNvPr id="991236" name="Picture 4" descr="8-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8610600" cy="42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1237" name="Rectangle 5"/>
          <p:cNvSpPr>
            <a:spLocks noChangeArrowheads="1"/>
          </p:cNvSpPr>
          <p:nvPr/>
        </p:nvSpPr>
        <p:spPr bwMode="auto">
          <a:xfrm>
            <a:off x="762000" y="5943600"/>
            <a:ext cx="77057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Figure </a:t>
            </a:r>
            <a:r>
              <a:rPr lang="en-US" altLang="zh-CN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8-28. 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(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a) A hierarchical PKI.  (b) A chain of certificates.</a:t>
            </a:r>
          </a:p>
        </p:txBody>
      </p:sp>
    </p:spTree>
  </p:cSld>
  <p:clrMapOvr>
    <a:masterClrMapping/>
  </p:clrMapOvr>
  <p:transition>
    <p:cover dir="r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A26FED-487E-49B4-8200-BF68376285EF}" type="slidenum">
              <a:rPr lang="zh-CN" altLang="en-US"/>
              <a:pPr/>
              <a:t>49</a:t>
            </a:fld>
            <a:endParaRPr lang="en-US" altLang="zh-CN"/>
          </a:p>
        </p:txBody>
      </p:sp>
      <p:sp>
        <p:nvSpPr>
          <p:cNvPr id="9922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228600"/>
            <a:ext cx="8229600" cy="36576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zh-CN" altLang="en-US" sz="2600"/>
          </a:p>
          <a:p>
            <a:pPr lvl="1">
              <a:lnSpc>
                <a:spcPct val="90000"/>
              </a:lnSpc>
            </a:pPr>
            <a:r>
              <a:rPr lang="en-US" altLang="zh-CN" sz="2200"/>
              <a:t>Our PKI works like this: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Alice need bob’s public key and finds a certificate containing it. The certificate is signed by CA5.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She wants CA5 to prove its legitimacy, and CA5 responds with a certificate containing CA5’s public key. The certificate is signed by RA2.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Next step she want RA2 to prove its legitimacy, and RA2 responds with a certificate containing RA2’s public key. The certificate is signed by root.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Her browser might have the root’s public key built in. So the certificate signed by root is proved, and all other certificates and public keys are proved legitimate.</a:t>
            </a:r>
          </a:p>
          <a:p>
            <a:pPr lvl="1">
              <a:lnSpc>
                <a:spcPct val="90000"/>
              </a:lnSpc>
            </a:pPr>
            <a:r>
              <a:rPr lang="en-US" altLang="zh-CN" sz="2200"/>
              <a:t>In fact, modern browsers come preloaded with public keys for over 100 root.</a:t>
            </a:r>
          </a:p>
          <a:p>
            <a:pPr lvl="2">
              <a:lnSpc>
                <a:spcPct val="90000"/>
              </a:lnSpc>
            </a:pPr>
            <a:endParaRPr lang="en-US" altLang="zh-CN" sz="2000"/>
          </a:p>
          <a:p>
            <a:pPr lvl="2">
              <a:lnSpc>
                <a:spcPct val="90000"/>
              </a:lnSpc>
            </a:pPr>
            <a:endParaRPr lang="en-US" altLang="zh-CN" sz="2000"/>
          </a:p>
          <a:p>
            <a:pPr lvl="1">
              <a:lnSpc>
                <a:spcPct val="90000"/>
              </a:lnSpc>
            </a:pPr>
            <a:endParaRPr lang="zh-CN" altLang="zh-CN" sz="2200"/>
          </a:p>
        </p:txBody>
      </p:sp>
    </p:spTree>
  </p:cSld>
  <p:clrMapOvr>
    <a:masterClrMapping/>
  </p:clrMapOvr>
  <p:transition>
    <p:cover dir="r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298FA2-4A24-4044-812D-3E3327481735}" type="slidenum">
              <a:rPr lang="zh-CN" altLang="en-US"/>
              <a:pPr/>
              <a:t>5</a:t>
            </a:fld>
            <a:endParaRPr lang="en-US" altLang="zh-CN"/>
          </a:p>
        </p:txBody>
      </p:sp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315200" cy="1143000"/>
          </a:xfrm>
        </p:spPr>
        <p:txBody>
          <a:bodyPr/>
          <a:lstStyle/>
          <a:p>
            <a:r>
              <a:rPr lang="zh-CN" altLang="en-US" dirty="0"/>
              <a:t>8</a:t>
            </a:r>
            <a:r>
              <a:rPr lang="zh-CN" altLang="en-US" dirty="0" smtClean="0"/>
              <a:t>.</a:t>
            </a:r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r>
              <a:rPr lang="en-US" altLang="zh-CN" dirty="0"/>
              <a:t>CRYPTOGRAPHY</a:t>
            </a:r>
            <a:endParaRPr lang="zh-CN" altLang="zh-CN" dirty="0"/>
          </a:p>
        </p:txBody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686800" cy="5486400"/>
          </a:xfrm>
        </p:spPr>
        <p:txBody>
          <a:bodyPr/>
          <a:lstStyle/>
          <a:p>
            <a:pPr marL="571500" indent="-5715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2600" b="1" dirty="0">
                <a:latin typeface="宋体" panose="02010600030101010101" pitchFamily="2" charset="-122"/>
              </a:rPr>
              <a:t>Cryptography</a:t>
            </a:r>
            <a:endParaRPr lang="en-US" altLang="zh-CN" sz="2600" dirty="0"/>
          </a:p>
          <a:p>
            <a:pPr marL="952500" lvl="1" indent="-4953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2200" dirty="0"/>
              <a:t>Comes from the Greek words for “secret writing”</a:t>
            </a:r>
          </a:p>
          <a:p>
            <a:pPr marL="952500" lvl="1" indent="-4953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2200" dirty="0"/>
              <a:t>Has a long and colorful history going back thousands of years</a:t>
            </a:r>
          </a:p>
          <a:p>
            <a:pPr marL="571500" indent="-5715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2600" b="1" dirty="0">
                <a:latin typeface="宋体" panose="02010600030101010101" pitchFamily="2" charset="-122"/>
              </a:rPr>
              <a:t>Distinction between ciphers and codes</a:t>
            </a:r>
          </a:p>
          <a:p>
            <a:pPr marL="952500" lvl="1" indent="-4953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2400" b="1" dirty="0" err="1">
                <a:latin typeface="宋体" panose="02010600030101010101" pitchFamily="2" charset="-122"/>
              </a:rPr>
              <a:t>cipher</a:t>
            </a:r>
            <a:r>
              <a:rPr lang="en-US" altLang="zh-CN" sz="2200" dirty="0" err="1"/>
              <a:t>：is</a:t>
            </a:r>
            <a:r>
              <a:rPr lang="en-US" altLang="zh-CN" sz="2200" dirty="0"/>
              <a:t> a character-for-character or bit-for-bit transformation, without regard to the linguistic structure of the message</a:t>
            </a:r>
            <a:endParaRPr lang="zh-CN" altLang="en-US" sz="2200" dirty="0"/>
          </a:p>
          <a:p>
            <a:pPr marL="952500" lvl="1" indent="-4953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2400" b="1" dirty="0" err="1">
                <a:latin typeface="宋体" panose="02010600030101010101" pitchFamily="2" charset="-122"/>
              </a:rPr>
              <a:t>codes</a:t>
            </a:r>
            <a:r>
              <a:rPr lang="en-US" altLang="zh-CN" sz="2200" dirty="0" err="1"/>
              <a:t>：replaces</a:t>
            </a:r>
            <a:r>
              <a:rPr lang="en-US" altLang="zh-CN" sz="2200" dirty="0"/>
              <a:t> one word with another word or symbol</a:t>
            </a:r>
          </a:p>
          <a:p>
            <a:pPr marL="571500" indent="-5715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2600" b="1" dirty="0">
                <a:latin typeface="宋体" panose="02010600030101010101" pitchFamily="2" charset="-122"/>
              </a:rPr>
              <a:t>Tips about codes</a:t>
            </a:r>
            <a:r>
              <a:rPr lang="en-US" altLang="zh-CN" sz="2600" dirty="0"/>
              <a:t> </a:t>
            </a:r>
          </a:p>
          <a:p>
            <a:pPr marL="952500" lvl="1" indent="-4953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2200" dirty="0"/>
              <a:t>Codes are not used any more, although they have a glorious history</a:t>
            </a:r>
          </a:p>
          <a:p>
            <a:pPr marL="952500" lvl="1" indent="-4953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2200" dirty="0"/>
              <a:t>The most successful code ever devised was used by the U.S. armed forces during World War II in the Pacific   	</a:t>
            </a:r>
          </a:p>
        </p:txBody>
      </p:sp>
    </p:spTree>
    <p:extLst>
      <p:ext uri="{BB962C8B-B14F-4D97-AF65-F5344CB8AC3E}">
        <p14:creationId xmlns:p14="http://schemas.microsoft.com/office/powerpoint/2010/main" val="15697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2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2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2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2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2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2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2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2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2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2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2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2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2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2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2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2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2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2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67" grpId="0" build="p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329F53-5169-4D04-9F2D-632B1C01FCEB}" type="slidenum">
              <a:rPr lang="zh-CN" altLang="en-US"/>
              <a:pPr/>
              <a:t>50</a:t>
            </a:fld>
            <a:endParaRPr lang="en-US" altLang="zh-CN"/>
          </a:p>
        </p:txBody>
      </p:sp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8.6 </a:t>
            </a:r>
            <a:r>
              <a:rPr lang="en-US" altLang="zh-CN"/>
              <a:t>Communication Security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8458200" cy="3962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Cotent：</a:t>
            </a:r>
          </a:p>
          <a:p>
            <a:pPr lvl="1">
              <a:lnSpc>
                <a:spcPct val="90000"/>
              </a:lnSpc>
            </a:pPr>
            <a:r>
              <a:rPr lang="en-US" altLang="zh-CN" sz="2800"/>
              <a:t>IPsec</a:t>
            </a:r>
          </a:p>
          <a:p>
            <a:pPr lvl="1">
              <a:lnSpc>
                <a:spcPct val="90000"/>
              </a:lnSpc>
            </a:pPr>
            <a:r>
              <a:rPr lang="en-US" altLang="zh-CN" sz="2800"/>
              <a:t>Firewalls</a:t>
            </a:r>
          </a:p>
          <a:p>
            <a:pPr lvl="1">
              <a:lnSpc>
                <a:spcPct val="90000"/>
              </a:lnSpc>
            </a:pPr>
            <a:r>
              <a:rPr lang="en-US" altLang="zh-CN" sz="2800"/>
              <a:t>Virtual private networks</a:t>
            </a:r>
          </a:p>
          <a:p>
            <a:pPr lvl="1">
              <a:lnSpc>
                <a:spcPct val="90000"/>
              </a:lnSpc>
            </a:pPr>
            <a:r>
              <a:rPr lang="en-US" altLang="zh-CN" sz="2800"/>
              <a:t>Wireless security</a:t>
            </a:r>
          </a:p>
          <a:p>
            <a:pPr lvl="1">
              <a:lnSpc>
                <a:spcPct val="90000"/>
              </a:lnSpc>
            </a:pPr>
            <a:r>
              <a:rPr lang="en-US" altLang="zh-CN" sz="2800"/>
              <a:t>802.11 security</a:t>
            </a:r>
          </a:p>
          <a:p>
            <a:pPr lvl="1">
              <a:lnSpc>
                <a:spcPct val="90000"/>
              </a:lnSpc>
            </a:pPr>
            <a:r>
              <a:rPr lang="en-US" altLang="zh-CN" sz="2800"/>
              <a:t>Bluetooth security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4C3663-76F3-4365-A733-6BD69CA968D5}" type="slidenum">
              <a:rPr lang="zh-CN" altLang="en-US"/>
              <a:pPr/>
              <a:t>51</a:t>
            </a:fld>
            <a:endParaRPr lang="en-US" altLang="zh-CN"/>
          </a:p>
        </p:txBody>
      </p:sp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04800"/>
            <a:ext cx="7315200" cy="533400"/>
          </a:xfrm>
        </p:spPr>
        <p:txBody>
          <a:bodyPr/>
          <a:lstStyle/>
          <a:p>
            <a:r>
              <a:rPr lang="zh-CN" altLang="en-US" sz="2800"/>
              <a:t>8.6.1 </a:t>
            </a:r>
            <a:r>
              <a:rPr lang="en-US" altLang="zh-CN" sz="2800"/>
              <a:t>IPsec</a:t>
            </a:r>
            <a:endParaRPr lang="en-US" altLang="zh-CN" sz="3600"/>
          </a:p>
        </p:txBody>
      </p:sp>
      <p:sp>
        <p:nvSpPr>
          <p:cNvPr id="8949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90600"/>
            <a:ext cx="8305800" cy="41910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200"/>
              <a:t>Two different viewpoints.</a:t>
            </a:r>
          </a:p>
          <a:p>
            <a:pPr>
              <a:spcBef>
                <a:spcPct val="20000"/>
              </a:spcBef>
            </a:pPr>
            <a:r>
              <a:rPr lang="en-US" altLang="zh-CN" sz="2200"/>
              <a:t>Most security expert believe that encrypt and integrity checks have to be end to end (I.e., in the application layer)</a:t>
            </a:r>
            <a:endParaRPr lang="en-US" altLang="zh-CN" sz="2400"/>
          </a:p>
          <a:p>
            <a:pPr lvl="1">
              <a:spcBef>
                <a:spcPct val="20000"/>
              </a:spcBef>
            </a:pPr>
            <a:r>
              <a:rPr lang="en-US" altLang="zh-CN" sz="2000"/>
              <a:t>Trouble: all security-aware applications needs to be modified.</a:t>
            </a:r>
          </a:p>
          <a:p>
            <a:pPr>
              <a:spcBef>
                <a:spcPct val="20000"/>
              </a:spcBef>
            </a:pPr>
            <a:r>
              <a:rPr lang="en-US" altLang="zh-CN" sz="2200"/>
              <a:t>The opposite view: the network layer should authenticate and encrypt packets without user being involved.</a:t>
            </a:r>
          </a:p>
          <a:p>
            <a:pPr lvl="1">
              <a:spcBef>
                <a:spcPct val="20000"/>
              </a:spcBef>
            </a:pPr>
            <a:r>
              <a:rPr lang="en-US" altLang="zh-CN" sz="2000"/>
              <a:t>This view won enough support that a network layer security standard (Ipsec) was defined.</a:t>
            </a:r>
          </a:p>
          <a:p>
            <a:pPr>
              <a:spcBef>
                <a:spcPct val="20000"/>
              </a:spcBef>
            </a:pPr>
            <a:r>
              <a:rPr lang="en-US" altLang="zh-CN" sz="2200"/>
              <a:t>Ipsec(IP security) was described in RFCs 2401,2402,2406, 2410, among others.</a:t>
            </a:r>
          </a:p>
          <a:p>
            <a:pPr lvl="1">
              <a:spcBef>
                <a:spcPct val="20000"/>
              </a:spcBef>
            </a:pPr>
            <a:r>
              <a:rPr lang="en-US" altLang="zh-CN" sz="2000"/>
              <a:t>The complete IPsec design is a framework for multiple services, algorithms and granularities.</a:t>
            </a:r>
          </a:p>
          <a:p>
            <a:pPr lvl="1">
              <a:spcBef>
                <a:spcPct val="20000"/>
              </a:spcBef>
            </a:pPr>
            <a:r>
              <a:rPr lang="en-US" altLang="zh-CN" sz="2000"/>
              <a:t>The main services are</a:t>
            </a:r>
            <a:r>
              <a:rPr lang="en-US" altLang="zh-CN" sz="2000">
                <a:solidFill>
                  <a:srgbClr val="FF00FF"/>
                </a:solidFill>
              </a:rPr>
              <a:t> secrecy, data integrity, and protection from replay attacks.</a:t>
            </a:r>
          </a:p>
          <a:p>
            <a:pPr lvl="1">
              <a:spcBef>
                <a:spcPct val="20000"/>
              </a:spcBef>
            </a:pPr>
            <a:r>
              <a:rPr lang="en-US" altLang="zh-CN" sz="2000"/>
              <a:t>Based on symmetric-key cryptography because high performance is crucial.</a:t>
            </a:r>
          </a:p>
          <a:p>
            <a:pPr lvl="1">
              <a:spcBef>
                <a:spcPct val="20000"/>
              </a:spcBef>
            </a:pP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57CCA9-947E-4F39-A9E4-0525ADA33288}" type="slidenum">
              <a:rPr lang="zh-CN" altLang="en-US"/>
              <a:pPr/>
              <a:t>52</a:t>
            </a:fld>
            <a:endParaRPr lang="en-US" altLang="zh-CN"/>
          </a:p>
        </p:txBody>
      </p:sp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04800"/>
            <a:ext cx="7315200" cy="533400"/>
          </a:xfrm>
        </p:spPr>
        <p:txBody>
          <a:bodyPr/>
          <a:lstStyle/>
          <a:p>
            <a:r>
              <a:rPr lang="zh-CN" altLang="en-US" sz="2800"/>
              <a:t>8.6.1 </a:t>
            </a:r>
            <a:r>
              <a:rPr lang="en-US" altLang="zh-CN" sz="2800"/>
              <a:t>IPsec</a:t>
            </a:r>
            <a:endParaRPr lang="en-US" altLang="zh-CN" sz="360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90600"/>
            <a:ext cx="8305800" cy="41910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200"/>
              <a:t>The reason for Multiple granularities (</a:t>
            </a:r>
            <a:r>
              <a:rPr lang="zh-CN" altLang="zh-CN" sz="2200"/>
              <a:t>间隔度，粒度):</a:t>
            </a:r>
          </a:p>
          <a:p>
            <a:pPr lvl="1">
              <a:spcBef>
                <a:spcPct val="20000"/>
              </a:spcBef>
            </a:pPr>
            <a:r>
              <a:rPr lang="en-US" altLang="zh-CN" sz="2000"/>
              <a:t>to protect a single TCP connection.</a:t>
            </a:r>
          </a:p>
          <a:p>
            <a:pPr lvl="1">
              <a:spcBef>
                <a:spcPct val="20000"/>
              </a:spcBef>
            </a:pPr>
            <a:r>
              <a:rPr lang="en-US" altLang="zh-CN" sz="2000"/>
              <a:t>to protect all traffic between a pair hosts.</a:t>
            </a:r>
          </a:p>
          <a:p>
            <a:pPr lvl="1">
              <a:spcBef>
                <a:spcPct val="20000"/>
              </a:spcBef>
            </a:pPr>
            <a:r>
              <a:rPr lang="en-US" altLang="zh-CN" sz="2000"/>
              <a:t>to protect all traffic between a pair secure router.</a:t>
            </a:r>
          </a:p>
          <a:p>
            <a:pPr lvl="1">
              <a:spcBef>
                <a:spcPct val="20000"/>
              </a:spcBef>
            </a:pPr>
            <a:r>
              <a:rPr lang="en-US" altLang="zh-CN" sz="2000"/>
              <a:t>Others</a:t>
            </a:r>
          </a:p>
          <a:p>
            <a:pPr>
              <a:spcBef>
                <a:spcPct val="20000"/>
              </a:spcBef>
            </a:pPr>
            <a:r>
              <a:rPr lang="en-US" altLang="zh-CN" sz="2200"/>
              <a:t>one surprising aspect of Ipsec: it is connection oriented.</a:t>
            </a:r>
          </a:p>
          <a:p>
            <a:pPr lvl="1">
              <a:spcBef>
                <a:spcPct val="20000"/>
              </a:spcBef>
            </a:pPr>
            <a:r>
              <a:rPr lang="en-US" altLang="zh-CN" sz="2000"/>
              <a:t>A connection is called a SA (security Association), a simplex connection.</a:t>
            </a:r>
          </a:p>
          <a:p>
            <a:pPr lvl="1">
              <a:spcBef>
                <a:spcPct val="20000"/>
              </a:spcBef>
            </a:pPr>
            <a:r>
              <a:rPr lang="en-US" altLang="zh-CN" sz="2000"/>
              <a:t>If secure traffic is needed in both direction, two SAs are required.</a:t>
            </a:r>
          </a:p>
          <a:p>
            <a:pPr>
              <a:spcBef>
                <a:spcPct val="20000"/>
              </a:spcBef>
            </a:pPr>
            <a:r>
              <a:rPr lang="en-US" altLang="zh-CN" sz="2200"/>
              <a:t>Two Ipsec modes:</a:t>
            </a:r>
          </a:p>
          <a:p>
            <a:pPr lvl="1">
              <a:spcBef>
                <a:spcPct val="20000"/>
              </a:spcBef>
            </a:pPr>
            <a:r>
              <a:rPr lang="en-US" altLang="zh-CN" sz="2000"/>
              <a:t>Transport mode: The Ipsec header is inserted just after IP header.</a:t>
            </a:r>
          </a:p>
          <a:p>
            <a:pPr lvl="1">
              <a:spcBef>
                <a:spcPct val="20000"/>
              </a:spcBef>
            </a:pPr>
            <a:r>
              <a:rPr lang="en-US" altLang="zh-CN" sz="2000"/>
              <a:t>Tunnel mode: The original IP packet is encapsulated in a new IP packet’s body with a completely new IP header.</a:t>
            </a:r>
          </a:p>
          <a:p>
            <a:pPr lvl="2">
              <a:spcBef>
                <a:spcPct val="20000"/>
              </a:spcBef>
            </a:pPr>
            <a:r>
              <a:rPr lang="en-US" altLang="zh-CN" sz="1800"/>
              <a:t>This is useful when the tunnel ends at a location (e.g. A firewall) other than the final destination.</a:t>
            </a:r>
          </a:p>
          <a:p>
            <a:pPr>
              <a:spcBef>
                <a:spcPct val="20000"/>
              </a:spcBef>
            </a:pPr>
            <a:endParaRPr lang="zh-CN" altLang="zh-CN" sz="2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4C9179-5F37-4E55-9D34-25012EAF4D8E}" type="slidenum">
              <a:rPr lang="zh-CN" altLang="en-US"/>
              <a:pPr/>
              <a:t>53</a:t>
            </a:fld>
            <a:endParaRPr lang="en-US" altLang="zh-CN"/>
          </a:p>
        </p:txBody>
      </p:sp>
      <p:sp>
        <p:nvSpPr>
          <p:cNvPr id="9953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28600"/>
            <a:ext cx="8305800" cy="41910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200"/>
              <a:t>The first new header is AH (Authentication Header). It provides integrity checks, anti-replay attacks, but no secrecy. [</a:t>
            </a:r>
            <a:r>
              <a:rPr lang="en-US" altLang="zh-CN" sz="2200">
                <a:solidFill>
                  <a:srgbClr val="FF00FF"/>
                </a:solidFill>
              </a:rPr>
              <a:t>Figure 8-27</a:t>
            </a:r>
            <a:r>
              <a:rPr lang="en-US" altLang="zh-CN" sz="2200"/>
              <a:t>]</a:t>
            </a:r>
          </a:p>
          <a:p>
            <a:pPr lvl="1">
              <a:spcBef>
                <a:spcPct val="20000"/>
              </a:spcBef>
            </a:pPr>
            <a:r>
              <a:rPr lang="en-US" altLang="zh-CN" sz="2000" i="1"/>
              <a:t>Next header</a:t>
            </a:r>
            <a:r>
              <a:rPr lang="en-US" altLang="zh-CN" sz="2000"/>
              <a:t>  field: to store the previous value of </a:t>
            </a:r>
            <a:r>
              <a:rPr lang="en-US" altLang="zh-CN" sz="2000" i="1"/>
              <a:t>IP protocol  </a:t>
            </a:r>
            <a:r>
              <a:rPr lang="en-US" altLang="zh-CN" sz="2000"/>
              <a:t>field in  IP header. Original </a:t>
            </a:r>
            <a:r>
              <a:rPr lang="en-US" altLang="zh-CN" sz="2000" i="1"/>
              <a:t>IP protocol  </a:t>
            </a:r>
            <a:r>
              <a:rPr lang="en-US" altLang="zh-CN" sz="2000"/>
              <a:t>field was replaced with 51 to indicate that an AH header follows.</a:t>
            </a:r>
          </a:p>
          <a:p>
            <a:pPr lvl="1">
              <a:spcBef>
                <a:spcPct val="20000"/>
              </a:spcBef>
            </a:pPr>
            <a:r>
              <a:rPr lang="en-US" altLang="zh-CN" sz="2000" i="1"/>
              <a:t>Payload length</a:t>
            </a:r>
            <a:r>
              <a:rPr lang="en-US" altLang="zh-CN" sz="2000"/>
              <a:t>  field: the number of 32-bit words in the AH header minus 2.</a:t>
            </a:r>
          </a:p>
          <a:p>
            <a:pPr lvl="1">
              <a:spcBef>
                <a:spcPct val="20000"/>
              </a:spcBef>
            </a:pPr>
            <a:r>
              <a:rPr lang="en-US" altLang="zh-CN" sz="2000" i="1"/>
              <a:t>Security parameter index </a:t>
            </a:r>
            <a:r>
              <a:rPr lang="en-US" altLang="zh-CN" sz="2000"/>
              <a:t>: the connection identifier. Inserted by the sender to indicate a record in receiver’s database.The record contains shared key and other information.</a:t>
            </a:r>
          </a:p>
          <a:p>
            <a:pPr lvl="1">
              <a:spcBef>
                <a:spcPct val="20000"/>
              </a:spcBef>
            </a:pPr>
            <a:r>
              <a:rPr lang="en-US" altLang="zh-CN" sz="2000" i="1"/>
              <a:t>Sequence number </a:t>
            </a:r>
            <a:r>
              <a:rPr lang="en-US" altLang="zh-CN" sz="2000"/>
              <a:t>: to number all packets sent on an SA. Every packet gets a unique number, even retransmission.</a:t>
            </a:r>
          </a:p>
          <a:p>
            <a:pPr lvl="2">
              <a:spcBef>
                <a:spcPct val="20000"/>
              </a:spcBef>
            </a:pPr>
            <a:r>
              <a:rPr lang="en-US" altLang="zh-CN" sz="1800"/>
              <a:t>Purpose: to detect replay attacks.</a:t>
            </a:r>
          </a:p>
          <a:p>
            <a:pPr lvl="1">
              <a:spcBef>
                <a:spcPct val="20000"/>
              </a:spcBef>
            </a:pPr>
            <a:r>
              <a:rPr lang="en-US" altLang="zh-CN" sz="2000" i="1"/>
              <a:t>Authentication data</a:t>
            </a:r>
            <a:r>
              <a:rPr lang="en-US" altLang="zh-CN" sz="2000"/>
              <a:t>:  a variable field containing the digital signature of payload and some fixed field of IP header .</a:t>
            </a:r>
          </a:p>
          <a:p>
            <a:pPr lvl="2">
              <a:spcBef>
                <a:spcPct val="20000"/>
              </a:spcBef>
            </a:pPr>
            <a:r>
              <a:rPr lang="en-US" altLang="zh-CN" sz="1800"/>
              <a:t>The shared key (symmetric key)  is used in the signature computation.</a:t>
            </a:r>
          </a:p>
          <a:p>
            <a:pPr lvl="2">
              <a:spcBef>
                <a:spcPct val="20000"/>
              </a:spcBef>
            </a:pPr>
            <a:r>
              <a:rPr lang="en-US" altLang="zh-CN" sz="1800"/>
              <a:t>HMAC (Hashed Message Authentication Code) is used. It is much faster than “SHA-1 + RSA” signature method.</a:t>
            </a:r>
          </a:p>
          <a:p>
            <a:pPr>
              <a:spcBef>
                <a:spcPct val="20000"/>
              </a:spcBef>
            </a:pPr>
            <a:endParaRPr lang="en-US" altLang="zh-CN" sz="2200"/>
          </a:p>
          <a:p>
            <a:pPr>
              <a:spcBef>
                <a:spcPct val="20000"/>
              </a:spcBef>
            </a:pPr>
            <a:endParaRPr lang="en-US" altLang="zh-CN" sz="2200"/>
          </a:p>
          <a:p>
            <a:pPr>
              <a:spcBef>
                <a:spcPct val="20000"/>
              </a:spcBef>
            </a:pPr>
            <a:r>
              <a:rPr lang="en-US" altLang="zh-CN" sz="2200"/>
              <a:t>ESP in transport and tunnel mode. [</a:t>
            </a:r>
            <a:r>
              <a:rPr lang="en-US" altLang="zh-CN" sz="2200">
                <a:solidFill>
                  <a:srgbClr val="FF00FF"/>
                </a:solidFill>
              </a:rPr>
              <a:t>Figure8-28</a:t>
            </a:r>
            <a:r>
              <a:rPr lang="en-US" altLang="zh-CN" sz="2200"/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D0B378-AA0E-4969-A140-A9BA9D59E03B}" type="slidenum">
              <a:rPr lang="zh-CN" altLang="en-US"/>
              <a:pPr/>
              <a:t>54</a:t>
            </a:fld>
            <a:endParaRPr lang="en-US" altLang="zh-CN"/>
          </a:p>
        </p:txBody>
      </p:sp>
      <p:sp>
        <p:nvSpPr>
          <p:cNvPr id="897026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914400" y="5257800"/>
            <a:ext cx="7543800" cy="685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000"/>
              <a:t>Figure 8-27.The IPsec authentication header in transport mode for IPv4.</a:t>
            </a:r>
          </a:p>
        </p:txBody>
      </p:sp>
      <p:pic>
        <p:nvPicPr>
          <p:cNvPr id="897027" name="Picture 3" descr="8-27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879475"/>
            <a:ext cx="8458200" cy="41417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55767A-8EF3-4EAA-9FD1-A7DF521B4BAD}" type="slidenum">
              <a:rPr lang="zh-CN" altLang="en-US"/>
              <a:pPr/>
              <a:t>55</a:t>
            </a:fld>
            <a:endParaRPr lang="en-US" altLang="zh-CN"/>
          </a:p>
        </p:txBody>
      </p:sp>
      <p:sp>
        <p:nvSpPr>
          <p:cNvPr id="997378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28600"/>
            <a:ext cx="8305800" cy="41910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200"/>
              <a:t>The alternative Ipsec header is ESP (Encapsulating Security Payload), it uses both transport mode and tunnel mode. [</a:t>
            </a:r>
            <a:r>
              <a:rPr lang="en-US" altLang="zh-CN" sz="2200">
                <a:solidFill>
                  <a:srgbClr val="FF00FF"/>
                </a:solidFill>
              </a:rPr>
              <a:t>Figure 8-28</a:t>
            </a:r>
            <a:r>
              <a:rPr lang="en-US" altLang="zh-CN" sz="2200"/>
              <a:t>]</a:t>
            </a:r>
          </a:p>
          <a:p>
            <a:pPr>
              <a:spcBef>
                <a:spcPct val="20000"/>
              </a:spcBef>
            </a:pPr>
            <a:r>
              <a:rPr lang="en-US" altLang="zh-CN" sz="2200"/>
              <a:t>The ESP header consists of two 32-bit word</a:t>
            </a:r>
          </a:p>
          <a:p>
            <a:pPr lvl="1">
              <a:spcBef>
                <a:spcPct val="20000"/>
              </a:spcBef>
            </a:pPr>
            <a:r>
              <a:rPr lang="en-US" altLang="zh-CN" sz="2000" u="sng"/>
              <a:t>Security parameter index</a:t>
            </a:r>
            <a:r>
              <a:rPr lang="en-US" altLang="zh-CN" sz="2000"/>
              <a:t> </a:t>
            </a:r>
          </a:p>
          <a:p>
            <a:pPr lvl="1">
              <a:spcBef>
                <a:spcPct val="20000"/>
              </a:spcBef>
            </a:pPr>
            <a:r>
              <a:rPr lang="en-US" altLang="zh-CN" sz="2000" u="sng"/>
              <a:t>Sequence number</a:t>
            </a:r>
            <a:endParaRPr lang="en-US" altLang="zh-CN" sz="2000"/>
          </a:p>
          <a:p>
            <a:pPr>
              <a:spcBef>
                <a:spcPct val="20000"/>
              </a:spcBef>
            </a:pPr>
            <a:r>
              <a:rPr lang="en-US" altLang="zh-CN" sz="2200"/>
              <a:t>A third word following ESP header is the </a:t>
            </a:r>
            <a:r>
              <a:rPr lang="en-US" altLang="zh-CN" sz="2200" u="sng"/>
              <a:t>Initialization vector</a:t>
            </a:r>
            <a:r>
              <a:rPr lang="en-US" altLang="zh-CN" sz="2200"/>
              <a:t> used for encryption.  If null encryption is used, it is omitted.</a:t>
            </a:r>
          </a:p>
          <a:p>
            <a:pPr>
              <a:spcBef>
                <a:spcPct val="20000"/>
              </a:spcBef>
            </a:pPr>
            <a:r>
              <a:rPr lang="en-US" altLang="zh-CN" sz="2200"/>
              <a:t>ESP also provides for HMAC integrity checks, as does AH.</a:t>
            </a:r>
          </a:p>
          <a:p>
            <a:pPr lvl="1">
              <a:spcBef>
                <a:spcPct val="20000"/>
              </a:spcBef>
            </a:pPr>
            <a:r>
              <a:rPr lang="en-US" altLang="zh-CN" sz="2000"/>
              <a:t>HMAC comes after payload, this has an advantage in a hardware implementation like CRC field of Ethernet frame.</a:t>
            </a:r>
          </a:p>
          <a:p>
            <a:pPr lvl="1">
              <a:spcBef>
                <a:spcPct val="20000"/>
              </a:spcBef>
            </a:pP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F97A6C-540B-463B-BF1B-132AD097EB38}" type="slidenum">
              <a:rPr lang="zh-CN" altLang="en-US"/>
              <a:pPr/>
              <a:t>56</a:t>
            </a:fld>
            <a:endParaRPr lang="en-US" altLang="zh-CN"/>
          </a:p>
        </p:txBody>
      </p:sp>
      <p:sp>
        <p:nvSpPr>
          <p:cNvPr id="898050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914400" y="5257800"/>
            <a:ext cx="7543800" cy="685800"/>
          </a:xfrm>
        </p:spPr>
        <p:txBody>
          <a:bodyPr/>
          <a:lstStyle/>
          <a:p>
            <a:r>
              <a:rPr lang="en-US" altLang="zh-CN" sz="2000"/>
              <a:t>Figure8-28.(a)ESP in transport mode.(b)ESP in tunnel mode.</a:t>
            </a:r>
          </a:p>
        </p:txBody>
      </p:sp>
      <p:pic>
        <p:nvPicPr>
          <p:cNvPr id="898051" name="Picture 3" descr="8-28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914400"/>
            <a:ext cx="8534400" cy="39655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6E545F-18EF-4635-830B-A75A559B1354}" type="slidenum">
              <a:rPr lang="zh-CN" altLang="en-US"/>
              <a:pPr/>
              <a:t>57</a:t>
            </a:fld>
            <a:endParaRPr lang="en-US" altLang="zh-CN"/>
          </a:p>
        </p:txBody>
      </p:sp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7467600" cy="838200"/>
          </a:xfrm>
        </p:spPr>
        <p:txBody>
          <a:bodyPr/>
          <a:lstStyle/>
          <a:p>
            <a:r>
              <a:rPr lang="zh-CN" altLang="en-US"/>
              <a:t>5.4.7 </a:t>
            </a:r>
            <a:r>
              <a:rPr lang="en-US" altLang="zh-CN"/>
              <a:t>Firewalls</a:t>
            </a:r>
          </a:p>
        </p:txBody>
      </p:sp>
      <p:sp>
        <p:nvSpPr>
          <p:cNvPr id="999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609600"/>
            <a:ext cx="8077200" cy="44196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/>
              <a:t>Two solutions to the danger of information leaking out and information leaking in: Encrypt、Firewall</a:t>
            </a:r>
            <a:endParaRPr lang="en-US" altLang="zh-CN" sz="2600"/>
          </a:p>
          <a:p>
            <a:pPr>
              <a:spcBef>
                <a:spcPct val="20000"/>
              </a:spcBef>
            </a:pPr>
            <a:r>
              <a:rPr lang="en-US" altLang="en-US" sz="2200"/>
              <a:t>Firewall </a:t>
            </a:r>
            <a:r>
              <a:rPr lang="zh-CN" altLang="zh-CN" sz="2200">
                <a:latin typeface="宋体" panose="02010600030101010101" pitchFamily="2" charset="-122"/>
              </a:rPr>
              <a:t>-</a:t>
            </a:r>
            <a:r>
              <a:rPr lang="zh-CN" altLang="zh-CN" sz="2200">
                <a:solidFill>
                  <a:srgbClr val="FF00FF"/>
                </a:solidFill>
                <a:latin typeface="宋体" panose="02010600030101010101" pitchFamily="2" charset="-122"/>
              </a:rPr>
              <a:t>[</a:t>
            </a:r>
            <a:r>
              <a:rPr lang="en-US" altLang="zh-CN" sz="2200">
                <a:solidFill>
                  <a:srgbClr val="FF00FF"/>
                </a:solidFill>
                <a:latin typeface="宋体" panose="02010600030101010101" pitchFamily="2" charset="-122"/>
              </a:rPr>
              <a:t>see fig 8-29</a:t>
            </a:r>
            <a:r>
              <a:rPr lang="zh-CN" altLang="en-US" sz="2200">
                <a:solidFill>
                  <a:srgbClr val="FF00FF"/>
                </a:solidFill>
                <a:latin typeface="宋体" panose="02010600030101010101" pitchFamily="2" charset="-122"/>
              </a:rPr>
              <a:t>]</a:t>
            </a:r>
            <a:endParaRPr lang="en-US" altLang="en-US" sz="2600">
              <a:latin typeface="Times New Roman" panose="02020603050405020304" pitchFamily="18" charset="0"/>
            </a:endParaRPr>
          </a:p>
          <a:p>
            <a:pPr lvl="1">
              <a:spcBef>
                <a:spcPct val="20000"/>
              </a:spcBef>
            </a:pPr>
            <a:r>
              <a:rPr lang="en-US" altLang="zh-CN" sz="2200"/>
              <a:t>Constitute: two routers that do packet filtering and an application gateway</a:t>
            </a:r>
          </a:p>
          <a:p>
            <a:pPr>
              <a:spcBef>
                <a:spcPct val="20000"/>
              </a:spcBef>
            </a:pPr>
            <a:r>
              <a:rPr lang="en-US" altLang="zh-CN" sz="2200"/>
              <a:t>Packet filter</a:t>
            </a:r>
            <a:endParaRPr lang="en-US" altLang="zh-CN" sz="2600">
              <a:effectLst/>
            </a:endParaRPr>
          </a:p>
          <a:p>
            <a:pPr lvl="1">
              <a:spcBef>
                <a:spcPct val="20000"/>
              </a:spcBef>
            </a:pPr>
            <a:r>
              <a:rPr lang="en-US" altLang="zh-CN" sz="2000">
                <a:effectLst/>
              </a:rPr>
              <a:t>A</a:t>
            </a:r>
            <a:r>
              <a:rPr lang="en-US" altLang="zh-CN" sz="200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000">
                <a:effectLst/>
              </a:rPr>
              <a:t>standard router equipped with some extra functionality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>
                <a:effectLst/>
              </a:rPr>
              <a:t>The extra functionality allows every incoming or outgoing packet to be inspected and filtered.</a:t>
            </a:r>
          </a:p>
          <a:p>
            <a:pPr lvl="1">
              <a:spcBef>
                <a:spcPct val="20000"/>
              </a:spcBef>
            </a:pPr>
            <a:r>
              <a:rPr lang="en-US" altLang="zh-CN" sz="2000">
                <a:effectLst/>
              </a:rPr>
              <a:t>Driven by tables configured by the system administrator, These tables list 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>
                <a:effectLst/>
              </a:rPr>
              <a:t>sources or destinations that are acceptable;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>
                <a:effectLst/>
              </a:rPr>
              <a:t>sources or destinations that should be discarded;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>
                <a:effectLst/>
              </a:rPr>
              <a:t>default rule (discard or forward) for other addresses.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>
                <a:effectLst/>
              </a:rPr>
              <a:t>source or destination ports that are acceptable;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>
                <a:effectLst/>
              </a:rPr>
              <a:t>source or destination ports that should be discarded;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zh-CN" sz="2000"/>
          </a:p>
          <a:p>
            <a:pPr>
              <a:lnSpc>
                <a:spcPct val="90000"/>
              </a:lnSpc>
            </a:pPr>
            <a:endParaRPr lang="zh-CN" altLang="en-US" sz="2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BE2A9A-1EE7-4D35-A2D8-66C055579036}" type="slidenum">
              <a:rPr lang="zh-CN" altLang="en-US"/>
              <a:pPr/>
              <a:t>58</a:t>
            </a:fld>
            <a:endParaRPr lang="en-US" altLang="zh-CN"/>
          </a:p>
        </p:txBody>
      </p:sp>
      <p:sp>
        <p:nvSpPr>
          <p:cNvPr id="900098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914400" y="5105400"/>
            <a:ext cx="7543800" cy="1066800"/>
          </a:xfrm>
        </p:spPr>
        <p:txBody>
          <a:bodyPr/>
          <a:lstStyle/>
          <a:p>
            <a:r>
              <a:rPr lang="en-US" altLang="zh-CN" sz="2000"/>
              <a:t>Figure 8-29. A firewall consisting of two packet filters and an application gateway.</a:t>
            </a:r>
          </a:p>
        </p:txBody>
      </p:sp>
      <p:pic>
        <p:nvPicPr>
          <p:cNvPr id="900099" name="Picture 3" descr="5-4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685800"/>
            <a:ext cx="8686800" cy="40767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F42132-9EC3-4633-B481-3ABA4947051F}" type="slidenum">
              <a:rPr lang="zh-CN" altLang="en-US"/>
              <a:pPr/>
              <a:t>59</a:t>
            </a:fld>
            <a:endParaRPr lang="en-US" altLang="zh-CN"/>
          </a:p>
        </p:txBody>
      </p:sp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7467600" cy="838200"/>
          </a:xfrm>
        </p:spPr>
        <p:txBody>
          <a:bodyPr/>
          <a:lstStyle/>
          <a:p>
            <a:r>
              <a:rPr lang="zh-CN" altLang="en-US"/>
              <a:t>5.4.7 </a:t>
            </a:r>
            <a:r>
              <a:rPr lang="en-US" altLang="zh-CN"/>
              <a:t>Firewalls</a:t>
            </a:r>
          </a:p>
        </p:txBody>
      </p:sp>
      <p:sp>
        <p:nvSpPr>
          <p:cNvPr id="100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838200"/>
            <a:ext cx="8077200" cy="44196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200">
                <a:effectLst/>
              </a:rPr>
              <a:t>Application gateways: The gateway operates at the application level.</a:t>
            </a:r>
          </a:p>
          <a:p>
            <a:pPr lvl="1">
              <a:spcBef>
                <a:spcPct val="20000"/>
              </a:spcBef>
            </a:pPr>
            <a:r>
              <a:rPr lang="en-US" altLang="zh-CN" sz="2000">
                <a:effectLst/>
              </a:rPr>
              <a:t>E.g., a mail gateway will check mail’s header field, message size,  or even content to decide whether to discard it.</a:t>
            </a:r>
          </a:p>
          <a:p>
            <a:pPr>
              <a:spcBef>
                <a:spcPct val="20000"/>
              </a:spcBef>
            </a:pPr>
            <a:r>
              <a:rPr lang="en-US" altLang="zh-CN" sz="2200">
                <a:effectLst/>
              </a:rPr>
              <a:t>DoS (Denial of Service): attack’s goal is to shutdown the target rather than steal data. Usually the attack packet has false source addresses.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2600"/>
          </a:p>
          <a:p>
            <a:pPr>
              <a:lnSpc>
                <a:spcPct val="90000"/>
              </a:lnSpc>
            </a:pPr>
            <a:endParaRPr lang="zh-CN" altLang="en-US" sz="2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B3B6A6-BC1E-443F-8DA2-C39740F6938C}" type="slidenum">
              <a:rPr lang="zh-CN" altLang="en-US"/>
              <a:pPr/>
              <a:t>6</a:t>
            </a:fld>
            <a:endParaRPr lang="en-US" altLang="zh-CN"/>
          </a:p>
        </p:txBody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8600"/>
            <a:ext cx="8686800" cy="66294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2600" b="1" dirty="0"/>
              <a:t>8</a:t>
            </a:r>
            <a:r>
              <a:rPr lang="zh-CN" altLang="en-US" sz="2600" b="1" dirty="0" smtClean="0"/>
              <a:t>.</a:t>
            </a:r>
            <a:r>
              <a:rPr lang="en-US" altLang="zh-CN" sz="2600" b="1" dirty="0" smtClean="0"/>
              <a:t>4</a:t>
            </a:r>
            <a:r>
              <a:rPr lang="zh-CN" altLang="en-US" sz="2600" b="1" dirty="0" smtClean="0"/>
              <a:t>.</a:t>
            </a:r>
            <a:r>
              <a:rPr lang="zh-CN" altLang="en-US" sz="2600" b="1" dirty="0"/>
              <a:t>1 </a:t>
            </a:r>
            <a:r>
              <a:rPr lang="en-US" altLang="zh-CN" sz="2600" b="1" dirty="0"/>
              <a:t>Introduction to Cryptography</a:t>
            </a:r>
            <a:endParaRPr lang="zh-CN" altLang="en-US" sz="2600" b="1" dirty="0"/>
          </a:p>
          <a:p>
            <a:pPr lvl="1">
              <a:spcBef>
                <a:spcPct val="0"/>
              </a:spcBef>
            </a:pPr>
            <a:r>
              <a:rPr lang="en-US" altLang="zh-CN" sz="2200" b="1" dirty="0">
                <a:latin typeface="宋体" panose="02010600030101010101" pitchFamily="2" charset="-122"/>
              </a:rPr>
              <a:t>The encryption model</a:t>
            </a:r>
            <a:r>
              <a:rPr lang="zh-CN" altLang="en-US" sz="2200" dirty="0"/>
              <a:t>：</a:t>
            </a:r>
            <a:r>
              <a:rPr lang="zh-CN" altLang="en-US" sz="2200" dirty="0">
                <a:latin typeface="宋体" panose="02010600030101010101" pitchFamily="2" charset="-122"/>
              </a:rPr>
              <a:t>-</a:t>
            </a:r>
            <a:r>
              <a:rPr lang="zh-CN" altLang="en-US" sz="2200" dirty="0">
                <a:solidFill>
                  <a:srgbClr val="FF0000"/>
                </a:solidFill>
                <a:latin typeface="宋体" panose="02010600030101010101" pitchFamily="2" charset="-122"/>
              </a:rPr>
              <a:t>[</a:t>
            </a:r>
            <a:r>
              <a:rPr lang="en-US" altLang="zh-CN" sz="2200" dirty="0">
                <a:solidFill>
                  <a:srgbClr val="FF0000"/>
                </a:solidFill>
                <a:latin typeface="宋体" panose="02010600030101010101" pitchFamily="2" charset="-122"/>
              </a:rPr>
              <a:t>see fig </a:t>
            </a:r>
            <a:r>
              <a:rPr lang="en-US" altLang="zh-CN" sz="22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8-9</a:t>
            </a:r>
            <a:r>
              <a:rPr lang="zh-CN" altLang="en-US" sz="22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]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lvl="2">
              <a:lnSpc>
                <a:spcPct val="100000"/>
              </a:lnSpc>
              <a:spcBef>
                <a:spcPct val="0"/>
              </a:spcBef>
            </a:pPr>
            <a:r>
              <a:rPr lang="en-US" altLang="zh-CN" sz="2000" dirty="0"/>
              <a:t>plaintext(P)、key</a:t>
            </a:r>
            <a:r>
              <a:rPr lang="zh-CN" altLang="en-US" sz="2000" dirty="0"/>
              <a:t>(</a:t>
            </a:r>
            <a:r>
              <a:rPr lang="en-US" altLang="zh-CN" sz="2000" dirty="0"/>
              <a:t>K)、</a:t>
            </a:r>
            <a:r>
              <a:rPr lang="en-US" altLang="zh-CN" sz="2000" dirty="0" err="1"/>
              <a:t>ciphertext</a:t>
            </a:r>
            <a:r>
              <a:rPr lang="zh-CN" altLang="en-US" sz="2000" dirty="0"/>
              <a:t>(</a:t>
            </a:r>
            <a:r>
              <a:rPr lang="en-US" altLang="zh-CN" sz="2000" dirty="0"/>
              <a:t>C)、intruder</a:t>
            </a:r>
            <a:r>
              <a:rPr lang="zh-CN" altLang="en-US" sz="2000" dirty="0"/>
              <a:t>、</a:t>
            </a:r>
            <a:r>
              <a:rPr lang="en-US" altLang="zh-CN" sz="2000" dirty="0"/>
              <a:t>cryptanalysis</a:t>
            </a:r>
            <a:r>
              <a:rPr lang="zh-CN" altLang="en-US" sz="2000" dirty="0"/>
              <a:t>、</a:t>
            </a:r>
            <a:r>
              <a:rPr lang="en-US" altLang="zh-CN" sz="2000" dirty="0"/>
              <a:t>cryptology</a:t>
            </a:r>
            <a:endParaRPr lang="zh-CN" altLang="en-US" sz="2000" dirty="0"/>
          </a:p>
          <a:p>
            <a:pPr lvl="2">
              <a:lnSpc>
                <a:spcPct val="100000"/>
              </a:lnSpc>
              <a:spcBef>
                <a:spcPct val="0"/>
              </a:spcBef>
            </a:pPr>
            <a:r>
              <a:rPr lang="en-US" altLang="zh-CN" sz="2000" dirty="0"/>
              <a:t>C=E</a:t>
            </a:r>
            <a:r>
              <a:rPr lang="en-US" altLang="zh-CN" sz="2000" baseline="-25000" dirty="0"/>
              <a:t>K</a:t>
            </a:r>
            <a:r>
              <a:rPr lang="en-US" altLang="zh-CN" sz="2000" dirty="0"/>
              <a:t>(P)</a:t>
            </a:r>
          </a:p>
          <a:p>
            <a:pPr lvl="2">
              <a:lnSpc>
                <a:spcPct val="100000"/>
              </a:lnSpc>
              <a:spcBef>
                <a:spcPct val="0"/>
              </a:spcBef>
            </a:pPr>
            <a:r>
              <a:rPr lang="en-US" altLang="zh-CN" sz="2000" dirty="0"/>
              <a:t>D</a:t>
            </a:r>
            <a:r>
              <a:rPr lang="en-US" altLang="zh-CN" sz="2000" baseline="-25000" dirty="0"/>
              <a:t>K</a:t>
            </a:r>
            <a:r>
              <a:rPr lang="en-US" altLang="zh-CN" sz="2000" dirty="0"/>
              <a:t>(E</a:t>
            </a:r>
            <a:r>
              <a:rPr lang="en-US" altLang="zh-CN" sz="2000" baseline="-25000" dirty="0"/>
              <a:t>K</a:t>
            </a:r>
            <a:r>
              <a:rPr lang="en-US" altLang="zh-CN" sz="2000" dirty="0"/>
              <a:t>(P))=P</a:t>
            </a:r>
            <a:endParaRPr lang="en-US" altLang="zh-CN" sz="2200" dirty="0"/>
          </a:p>
          <a:p>
            <a:pPr lvl="1">
              <a:spcBef>
                <a:spcPct val="0"/>
              </a:spcBef>
            </a:pPr>
            <a:r>
              <a:rPr lang="en-US" altLang="zh-CN" sz="2200" b="1" dirty="0" err="1">
                <a:latin typeface="宋体" panose="02010600030101010101" pitchFamily="2" charset="-122"/>
              </a:rPr>
              <a:t>Kerckhoff</a:t>
            </a:r>
            <a:r>
              <a:rPr lang="en-US" altLang="zh-CN" sz="2200" b="1" dirty="0" err="1"/>
              <a:t>’</a:t>
            </a:r>
            <a:r>
              <a:rPr lang="en-US" altLang="zh-CN" sz="2200" b="1" dirty="0" err="1">
                <a:latin typeface="宋体" panose="02010600030101010101" pitchFamily="2" charset="-122"/>
              </a:rPr>
              <a:t>s</a:t>
            </a:r>
            <a:r>
              <a:rPr lang="en-US" altLang="zh-CN" sz="2200" b="1" dirty="0">
                <a:latin typeface="宋体" panose="02010600030101010101" pitchFamily="2" charset="-122"/>
              </a:rPr>
              <a:t> principle:</a:t>
            </a:r>
            <a:endParaRPr lang="en-US" altLang="zh-CN" b="1" dirty="0">
              <a:latin typeface="宋体" panose="02010600030101010101" pitchFamily="2" charset="-122"/>
            </a:endParaRPr>
          </a:p>
          <a:p>
            <a:pPr lvl="2">
              <a:spcBef>
                <a:spcPct val="0"/>
              </a:spcBef>
              <a:buFontTx/>
              <a:buNone/>
            </a:pPr>
            <a:r>
              <a:rPr lang="en-US" altLang="zh-CN" sz="2000" dirty="0"/>
              <a:t>All algorithms must be </a:t>
            </a:r>
            <a:r>
              <a:rPr lang="en-US" altLang="zh-CN" sz="2000" dirty="0" err="1"/>
              <a:t>public;only</a:t>
            </a:r>
            <a:r>
              <a:rPr lang="en-US" altLang="zh-CN" sz="2000" dirty="0"/>
              <a:t> the keys are secret</a:t>
            </a:r>
            <a:endParaRPr lang="en-US" altLang="zh-CN" sz="2200" dirty="0"/>
          </a:p>
          <a:p>
            <a:pPr lvl="1">
              <a:spcBef>
                <a:spcPct val="0"/>
              </a:spcBef>
            </a:pPr>
            <a:r>
              <a:rPr lang="en-US" altLang="zh-CN" sz="2200" b="1" dirty="0">
                <a:latin typeface="宋体" panose="02010600030101010101" pitchFamily="2" charset="-122"/>
              </a:rPr>
              <a:t>The length of key:</a:t>
            </a:r>
            <a:r>
              <a:rPr lang="en-US" altLang="zh-CN" b="1" dirty="0">
                <a:latin typeface="宋体" panose="02010600030101010101" pitchFamily="2" charset="-122"/>
              </a:rPr>
              <a:t> 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altLang="zh-CN" sz="2000" dirty="0"/>
              <a:t>The computation time (i.e., work factor) by exhaustive search of key is exponential in the key length.</a:t>
            </a:r>
          </a:p>
          <a:p>
            <a:pPr lvl="1">
              <a:spcBef>
                <a:spcPct val="0"/>
              </a:spcBef>
            </a:pPr>
            <a:r>
              <a:rPr lang="en-US" altLang="zh-CN" sz="2200" b="1" dirty="0">
                <a:latin typeface="宋体" panose="02010600030101010101" pitchFamily="2" charset="-122"/>
              </a:rPr>
              <a:t>The cryptanalysis problem has three principal variations:</a:t>
            </a:r>
            <a:endParaRPr lang="en-US" altLang="zh-CN" b="1" dirty="0">
              <a:latin typeface="宋体" panose="02010600030101010101" pitchFamily="2" charset="-122"/>
            </a:endParaRPr>
          </a:p>
          <a:p>
            <a:pPr lvl="2">
              <a:spcBef>
                <a:spcPct val="0"/>
              </a:spcBef>
            </a:pPr>
            <a:r>
              <a:rPr lang="en-US" altLang="zh-CN" sz="2000" dirty="0"/>
              <a:t>Cipher text-only problem: When a cryptanalyst has a quantity of </a:t>
            </a:r>
            <a:r>
              <a:rPr lang="en-US" altLang="zh-CN" sz="2000" dirty="0" err="1"/>
              <a:t>ciphertext</a:t>
            </a:r>
            <a:r>
              <a:rPr lang="en-US" altLang="zh-CN" sz="2000" dirty="0"/>
              <a:t> and no plaintext, he is confronted with a </a:t>
            </a:r>
            <a:r>
              <a:rPr lang="en-US" altLang="zh-CN" sz="2000" dirty="0" err="1"/>
              <a:t>ciphertext</a:t>
            </a:r>
            <a:r>
              <a:rPr lang="en-US" altLang="zh-CN" sz="2000" dirty="0"/>
              <a:t>-only problem.</a:t>
            </a:r>
          </a:p>
          <a:p>
            <a:pPr lvl="2">
              <a:spcBef>
                <a:spcPct val="0"/>
              </a:spcBef>
            </a:pPr>
            <a:r>
              <a:rPr lang="en-US" altLang="zh-CN" sz="2000" dirty="0"/>
              <a:t>Known plaintext problem: has some matched </a:t>
            </a:r>
            <a:r>
              <a:rPr lang="en-US" altLang="zh-CN" sz="2000" dirty="0" err="1"/>
              <a:t>ciphertext</a:t>
            </a:r>
            <a:r>
              <a:rPr lang="en-US" altLang="zh-CN" sz="2000" dirty="0"/>
              <a:t> and plaintext.</a:t>
            </a:r>
          </a:p>
          <a:p>
            <a:pPr lvl="2">
              <a:spcBef>
                <a:spcPct val="0"/>
              </a:spcBef>
            </a:pPr>
            <a:r>
              <a:rPr lang="en-US" altLang="zh-CN" sz="2000" dirty="0"/>
              <a:t>Chosen plaintext problem: when the cryptanalyst has the ability to encrypt of his own choosing, we have the Chosen plaintext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2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92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92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2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92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92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92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92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25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925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925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7" grpId="0" build="p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7E94D4-398F-4CD7-876B-84DEC3246588}" type="slidenum">
              <a:rPr lang="zh-CN" altLang="en-US"/>
              <a:pPr/>
              <a:t>60</a:t>
            </a:fld>
            <a:endParaRPr lang="en-US" altLang="zh-CN"/>
          </a:p>
        </p:txBody>
      </p:sp>
      <p:sp>
        <p:nvSpPr>
          <p:cNvPr id="90214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315200" cy="381000"/>
          </a:xfrm>
        </p:spPr>
        <p:txBody>
          <a:bodyPr/>
          <a:lstStyle/>
          <a:p>
            <a:r>
              <a:rPr lang="zh-CN" altLang="en-US" sz="2800"/>
              <a:t>8.6.3 </a:t>
            </a:r>
            <a:r>
              <a:rPr lang="en-US" altLang="zh-CN" sz="2800"/>
              <a:t>Virtual Private Networks</a:t>
            </a:r>
          </a:p>
        </p:txBody>
      </p:sp>
      <p:sp>
        <p:nvSpPr>
          <p:cNvPr id="90214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762000"/>
            <a:ext cx="8305800" cy="47244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200"/>
              <a:t>A network built up from company computers and leased telephone lines is called a </a:t>
            </a:r>
            <a:r>
              <a:rPr lang="en-US" altLang="zh-CN" sz="2200" b="1"/>
              <a:t>private network</a:t>
            </a:r>
            <a:r>
              <a:rPr lang="en-US" altLang="zh-CN" sz="2200"/>
              <a:t>. [</a:t>
            </a:r>
            <a:r>
              <a:rPr lang="en-US" altLang="zh-CN" sz="2200">
                <a:solidFill>
                  <a:srgbClr val="FF00FF"/>
                </a:solidFill>
              </a:rPr>
              <a:t>Fig  8.30(a)</a:t>
            </a:r>
            <a:r>
              <a:rPr lang="en-US" altLang="zh-CN" sz="2200"/>
              <a:t>]</a:t>
            </a:r>
          </a:p>
          <a:p>
            <a:pPr>
              <a:spcBef>
                <a:spcPct val="20000"/>
              </a:spcBef>
            </a:pPr>
            <a:r>
              <a:rPr lang="en-US" altLang="zh-CN" sz="2200"/>
              <a:t>VPNs(Virtual Private Networks) are overlay networks on top of public networks but with most of the properties of private networks.</a:t>
            </a:r>
          </a:p>
          <a:p>
            <a:pPr>
              <a:spcBef>
                <a:spcPct val="20000"/>
              </a:spcBef>
            </a:pPr>
            <a:r>
              <a:rPr lang="en-US" altLang="zh-CN" sz="2200"/>
              <a:t>A common design is to</a:t>
            </a:r>
            <a:r>
              <a:rPr lang="en-US" altLang="zh-CN" sz="2000"/>
              <a:t> </a:t>
            </a:r>
          </a:p>
          <a:p>
            <a:pPr lvl="1">
              <a:spcBef>
                <a:spcPct val="20000"/>
              </a:spcBef>
            </a:pPr>
            <a:r>
              <a:rPr lang="en-US" altLang="zh-CN" sz="2000"/>
              <a:t>equip each office with a firewall and </a:t>
            </a:r>
          </a:p>
          <a:p>
            <a:pPr lvl="1">
              <a:spcBef>
                <a:spcPct val="20000"/>
              </a:spcBef>
            </a:pPr>
            <a:r>
              <a:rPr lang="en-US" altLang="zh-CN" sz="2000"/>
              <a:t>create tunnels through the Internet between all pairs of offices,as illustrated in [</a:t>
            </a:r>
            <a:r>
              <a:rPr lang="en-US" altLang="zh-CN" sz="2000">
                <a:solidFill>
                  <a:srgbClr val="FF00FF"/>
                </a:solidFill>
              </a:rPr>
              <a:t>Fig 8.30(b)</a:t>
            </a:r>
            <a:r>
              <a:rPr lang="en-US" altLang="zh-CN" sz="2000"/>
              <a:t>].</a:t>
            </a:r>
          </a:p>
          <a:p>
            <a:pPr>
              <a:spcBef>
                <a:spcPct val="20000"/>
              </a:spcBef>
            </a:pPr>
            <a:r>
              <a:rPr lang="en-US" altLang="zh-CN" sz="2200"/>
              <a:t>Tunnel begins and ends at the firewall.</a:t>
            </a:r>
          </a:p>
          <a:p>
            <a:pPr>
              <a:spcBef>
                <a:spcPct val="20000"/>
              </a:spcBef>
            </a:pPr>
            <a:r>
              <a:rPr lang="en-US" altLang="zh-CN" sz="2200"/>
              <a:t>IPsec is usually used for the tunnel.</a:t>
            </a:r>
          </a:p>
          <a:p>
            <a:pPr lvl="1">
              <a:spcBef>
                <a:spcPct val="20000"/>
              </a:spcBef>
            </a:pPr>
            <a:r>
              <a:rPr lang="en-US" altLang="zh-CN" sz="2000"/>
              <a:t>The tunnel is a authenticated, encrypted SA (Security Association).</a:t>
            </a:r>
          </a:p>
          <a:p>
            <a:pPr>
              <a:spcBef>
                <a:spcPct val="20000"/>
              </a:spcBef>
            </a:pPr>
            <a:r>
              <a:rPr lang="en-US" altLang="zh-CN" sz="2200"/>
              <a:t>A key advantage of organizing a VPN this way is that it is completely transparent to all user software. The only person who is  even aware of this setup is the system administrator.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752C68-E03A-4CB7-9D2B-AEB9D47A66F3}" type="slidenum">
              <a:rPr lang="zh-CN" altLang="en-US"/>
              <a:pPr/>
              <a:t>61</a:t>
            </a:fld>
            <a:endParaRPr lang="en-US" altLang="zh-CN"/>
          </a:p>
        </p:txBody>
      </p:sp>
      <p:sp>
        <p:nvSpPr>
          <p:cNvPr id="903170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914400" y="5334000"/>
            <a:ext cx="7543800" cy="60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200"/>
              <a:t>Figure 8-30. (a)A leased-line private network.  (b) A virtual private network.</a:t>
            </a:r>
          </a:p>
          <a:p>
            <a:pPr>
              <a:lnSpc>
                <a:spcPct val="90000"/>
              </a:lnSpc>
            </a:pPr>
            <a:endParaRPr lang="zh-CN" altLang="en-US" sz="1800"/>
          </a:p>
        </p:txBody>
      </p:sp>
      <p:pic>
        <p:nvPicPr>
          <p:cNvPr id="903171" name="Picture 3" descr="8-3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295400"/>
            <a:ext cx="7972425" cy="3581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4FCFAB-0D92-4C68-8D51-8655BC034901}" type="slidenum">
              <a:rPr lang="zh-CN" altLang="en-US"/>
              <a:pPr/>
              <a:t>62</a:t>
            </a:fld>
            <a:endParaRPr lang="en-US" altLang="zh-CN"/>
          </a:p>
        </p:txBody>
      </p:sp>
      <p:sp>
        <p:nvSpPr>
          <p:cNvPr id="90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260350"/>
            <a:ext cx="7315200" cy="792163"/>
          </a:xfrm>
        </p:spPr>
        <p:txBody>
          <a:bodyPr/>
          <a:lstStyle/>
          <a:p>
            <a:r>
              <a:rPr lang="zh-CN" altLang="en-US" sz="2800"/>
              <a:t>8.6.4 </a:t>
            </a:r>
            <a:r>
              <a:rPr lang="en-US" altLang="zh-CN" sz="2800"/>
              <a:t>Wireless Security</a:t>
            </a:r>
            <a:endParaRPr lang="zh-CN" altLang="en-US" sz="2800"/>
          </a:p>
        </p:txBody>
      </p:sp>
      <p:sp>
        <p:nvSpPr>
          <p:cNvPr id="90419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39750" y="908050"/>
            <a:ext cx="8280400" cy="4191000"/>
          </a:xfrm>
        </p:spPr>
        <p:txBody>
          <a:bodyPr/>
          <a:lstStyle/>
          <a:p>
            <a:r>
              <a:rPr lang="en-US" altLang="zh-CN" sz="2200"/>
              <a:t>when some machines are wireless and use radio communication,</a:t>
            </a:r>
          </a:p>
          <a:p>
            <a:pPr lvl="1"/>
            <a:r>
              <a:rPr lang="en-US" altLang="zh-CN" sz="2200"/>
              <a:t>Using VPNs will leak like a sieve; </a:t>
            </a:r>
          </a:p>
          <a:p>
            <a:pPr lvl="1"/>
            <a:r>
              <a:rPr lang="en-US" altLang="zh-CN" sz="2200"/>
              <a:t>wireless traffic may pass over the firewall in both directions.</a:t>
            </a:r>
          </a:p>
          <a:p>
            <a:r>
              <a:rPr lang="en-US" altLang="zh-CN" sz="2200"/>
              <a:t>802.11 Security</a:t>
            </a:r>
          </a:p>
          <a:p>
            <a:pPr lvl="1"/>
            <a:r>
              <a:rPr lang="en-US" altLang="zh-CN" sz="2200"/>
              <a:t>The 802.11 standard prescribes a data link-level security protocol called WEP (Wired Equivalent Privacy), </a:t>
            </a:r>
          </a:p>
          <a:p>
            <a:pPr lvl="2"/>
            <a:r>
              <a:rPr lang="en-US" altLang="zh-CN" sz="2200"/>
              <a:t>It is designed to make the security of a wireless LAN as good as that of a wired LAN.</a:t>
            </a:r>
          </a:p>
          <a:p>
            <a:pPr lvl="1"/>
            <a:r>
              <a:rPr lang="en-US" altLang="zh-CN" sz="2200"/>
              <a:t>WEP encryption uses a stream cipher based on the RC4 algorithm.</a:t>
            </a:r>
          </a:p>
          <a:p>
            <a:pPr lvl="2"/>
            <a:r>
              <a:rPr lang="en-US" altLang="zh-CN" sz="2200"/>
              <a:t>But it was completely broken as many researchers found the weaknesses in RC4 itself.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78E220-0EB5-4572-8E72-E48E863960F9}" type="slidenum">
              <a:rPr lang="zh-CN" altLang="en-US"/>
              <a:pPr/>
              <a:t>63</a:t>
            </a:fld>
            <a:endParaRPr lang="en-US" altLang="zh-CN"/>
          </a:p>
        </p:txBody>
      </p:sp>
      <p:sp>
        <p:nvSpPr>
          <p:cNvPr id="905218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914400" y="5105400"/>
            <a:ext cx="7543800" cy="5334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CN" sz="2000"/>
              <a:t>Figure 8-31.Packet encryption using WEP.</a:t>
            </a:r>
          </a:p>
        </p:txBody>
      </p:sp>
      <p:pic>
        <p:nvPicPr>
          <p:cNvPr id="905219" name="Picture 3" descr="8-3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524000"/>
            <a:ext cx="7543800" cy="3200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05755C-3A3F-473C-8513-FBEFA5CA6E16}" type="slidenum">
              <a:rPr lang="zh-CN" altLang="en-US"/>
              <a:pPr/>
              <a:t>64</a:t>
            </a:fld>
            <a:endParaRPr lang="en-US" altLang="zh-CN"/>
          </a:p>
        </p:txBody>
      </p:sp>
      <p:sp>
        <p:nvSpPr>
          <p:cNvPr id="906242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228600"/>
            <a:ext cx="9144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/>
              <a:t>Bluetooth</a:t>
            </a:r>
            <a:endParaRPr lang="en-US" altLang="zh-CN" sz="2000"/>
          </a:p>
          <a:p>
            <a:pPr lvl="1">
              <a:lnSpc>
                <a:spcPct val="90000"/>
              </a:lnSpc>
            </a:pPr>
            <a:r>
              <a:rPr lang="en-US" altLang="zh-CN" sz="2200"/>
              <a:t>Bluetooth has three security modes,ranging from nothing at all to full data encryption and integrity control.</a:t>
            </a:r>
          </a:p>
          <a:p>
            <a:pPr lvl="1">
              <a:lnSpc>
                <a:spcPct val="90000"/>
              </a:lnSpc>
            </a:pPr>
            <a:r>
              <a:rPr lang="en-US" altLang="zh-CN" sz="2200"/>
              <a:t>Bluetooth provides security in multiple layers.</a:t>
            </a:r>
            <a:endParaRPr lang="en-US" altLang="zh-CN" sz="2000"/>
          </a:p>
          <a:p>
            <a:pPr lvl="2">
              <a:lnSpc>
                <a:spcPct val="85000"/>
              </a:lnSpc>
            </a:pPr>
            <a:r>
              <a:rPr lang="en-US" altLang="zh-CN" sz="2000"/>
              <a:t>In physical layer,when the newly-arrived slave asks for a channel with the master,they shared a secret key set up in advance.</a:t>
            </a:r>
          </a:p>
          <a:p>
            <a:pPr lvl="2">
              <a:lnSpc>
                <a:spcPct val="85000"/>
              </a:lnSpc>
            </a:pPr>
            <a:r>
              <a:rPr lang="en-US" altLang="zh-CN" sz="2000"/>
              <a:t>Bluetooth also implements security in the upper layers.</a:t>
            </a:r>
            <a:endParaRPr lang="en-US" altLang="zh-CN" sz="1700"/>
          </a:p>
          <a:p>
            <a:pPr>
              <a:lnSpc>
                <a:spcPct val="90000"/>
              </a:lnSpc>
            </a:pPr>
            <a:r>
              <a:rPr lang="en-US" altLang="zh-CN" sz="2400"/>
              <a:t>WAP 2.0 Security</a:t>
            </a:r>
            <a:endParaRPr lang="en-US" altLang="zh-CN" sz="2000"/>
          </a:p>
          <a:p>
            <a:pPr lvl="1">
              <a:lnSpc>
                <a:spcPct val="90000"/>
              </a:lnSpc>
            </a:pPr>
            <a:r>
              <a:rPr lang="en-US" altLang="zh-CN" sz="2200"/>
              <a:t>WAP2.0 largely uses standard protocols in all layers.</a:t>
            </a:r>
          </a:p>
          <a:p>
            <a:pPr lvl="1">
              <a:lnSpc>
                <a:spcPct val="90000"/>
              </a:lnSpc>
            </a:pPr>
            <a:r>
              <a:rPr lang="en-US" altLang="zh-CN" sz="2200"/>
              <a:t>It supports full use of IPsec in the network layer, since it is IP based.</a:t>
            </a:r>
          </a:p>
          <a:p>
            <a:pPr lvl="1">
              <a:lnSpc>
                <a:spcPct val="90000"/>
              </a:lnSpc>
            </a:pPr>
            <a:r>
              <a:rPr lang="en-US" altLang="zh-CN" sz="2200"/>
              <a:t>In the transport layer,TCP connections can be protected by TLS.</a:t>
            </a:r>
          </a:p>
          <a:p>
            <a:pPr lvl="1">
              <a:lnSpc>
                <a:spcPct val="90000"/>
              </a:lnSpc>
            </a:pPr>
            <a:r>
              <a:rPr lang="en-US" altLang="zh-CN" sz="2200"/>
              <a:t>Application-layer crypto libraries provide for integrity control and nonrepudiation.</a:t>
            </a:r>
          </a:p>
          <a:p>
            <a:pPr lvl="1">
              <a:lnSpc>
                <a:spcPct val="90000"/>
              </a:lnSpc>
            </a:pPr>
            <a:r>
              <a:rPr lang="en-US" altLang="zh-CN" sz="2200"/>
              <a:t>Its security services, in particular, privacy,authentication, integrity control and nonrepudiation may fare better than 802.11 and Bluetooth security,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452AF9C-0645-4516-BB09-168FA421F760}" type="slidenum">
              <a:rPr lang="zh-CN" altLang="en-US"/>
              <a:pPr/>
              <a:t>65</a:t>
            </a:fld>
            <a:endParaRPr lang="en-US" altLang="zh-CN"/>
          </a:p>
        </p:txBody>
      </p:sp>
      <p:sp>
        <p:nvSpPr>
          <p:cNvPr id="927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981075"/>
            <a:ext cx="8534400" cy="4724400"/>
          </a:xfrm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en-US" altLang="zh-CN" sz="2200" b="1"/>
              <a:t>Authentication</a:t>
            </a:r>
            <a:r>
              <a:rPr lang="en-US" altLang="zh-CN" sz="2200"/>
              <a:t> is the technique by which a process verifies that its communication partner is who it is supposed to be and not an imposter (</a:t>
            </a:r>
            <a:r>
              <a:rPr lang="zh-CN" altLang="en-US" sz="2200"/>
              <a:t>冒名顶替者</a:t>
            </a:r>
            <a:r>
              <a:rPr lang="zh-CN" altLang="zh-CN" sz="2200"/>
              <a:t>).</a:t>
            </a:r>
            <a:endParaRPr lang="zh-CN" altLang="en-US" sz="2200"/>
          </a:p>
          <a:p>
            <a:pPr lvl="1">
              <a:spcBef>
                <a:spcPct val="20000"/>
              </a:spcBef>
            </a:pPr>
            <a:r>
              <a:rPr lang="en-US" altLang="zh-CN" sz="2200"/>
              <a:t>authorization: what the process is permitted to do.</a:t>
            </a:r>
            <a:endParaRPr lang="zh-CN" altLang="en-US" sz="2200"/>
          </a:p>
          <a:p>
            <a:pPr lvl="1">
              <a:spcBef>
                <a:spcPct val="20000"/>
              </a:spcBef>
            </a:pPr>
            <a:r>
              <a:rPr lang="en-US" altLang="zh-CN" sz="2200"/>
              <a:t>The general model for authentication protocols, concepts</a:t>
            </a:r>
            <a:endParaRPr lang="zh-CN" altLang="en-US" sz="2200" b="1"/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zh-CN" sz="2200"/>
              <a:t>principals: </a:t>
            </a:r>
            <a:r>
              <a:rPr lang="zh-CN" altLang="zh-CN" sz="2200"/>
              <a:t>Alice and Bob</a:t>
            </a:r>
            <a:endParaRPr lang="en-US" altLang="zh-CN" sz="2200"/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zh-CN" sz="2200"/>
              <a:t>key distribution center</a:t>
            </a:r>
            <a:r>
              <a:rPr lang="zh-CN" altLang="en-US" sz="2200"/>
              <a:t>(</a:t>
            </a:r>
            <a:r>
              <a:rPr lang="en-US" altLang="zh-CN" sz="2200"/>
              <a:t>KDC)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zh-CN" sz="2200" u="sng"/>
              <a:t>session key</a:t>
            </a:r>
            <a:r>
              <a:rPr lang="en-US" altLang="zh-CN" sz="2200"/>
              <a:t>: Alice and Bob establish a secret </a:t>
            </a:r>
            <a:r>
              <a:rPr lang="en-US" altLang="zh-CN" sz="2200" u="sng"/>
              <a:t>session key</a:t>
            </a:r>
            <a:r>
              <a:rPr lang="en-US" altLang="zh-CN" sz="2200"/>
              <a:t> for use in the upcoming conversation. 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zh-CN" sz="2200"/>
              <a:t>For performance reason, all data traffic is encrypted using secret-key (</a:t>
            </a:r>
            <a:r>
              <a:rPr lang="en-US" altLang="zh-CN" sz="2200" u="sng"/>
              <a:t>session key</a:t>
            </a:r>
            <a:r>
              <a:rPr lang="en-US" altLang="zh-CN" sz="2200"/>
              <a:t>) cryptography, e.g. DES, AES,IDEA, </a:t>
            </a:r>
          </a:p>
          <a:p>
            <a:pPr lvl="3">
              <a:lnSpc>
                <a:spcPct val="100000"/>
              </a:lnSpc>
              <a:spcBef>
                <a:spcPct val="20000"/>
              </a:spcBef>
            </a:pPr>
            <a:r>
              <a:rPr lang="en-US" altLang="zh-CN" sz="2200"/>
              <a:t>although public-key cryptograph (such as RSA), is widely used for the authentication protocol and for establish the session key.</a:t>
            </a:r>
            <a:endParaRPr lang="zh-CN" altLang="en-US" sz="2200"/>
          </a:p>
        </p:txBody>
      </p:sp>
      <p:sp>
        <p:nvSpPr>
          <p:cNvPr id="927747" name="Text Box 3"/>
          <p:cNvSpPr txBox="1">
            <a:spLocks noChangeArrowheads="1"/>
          </p:cNvSpPr>
          <p:nvPr/>
        </p:nvSpPr>
        <p:spPr bwMode="auto">
          <a:xfrm>
            <a:off x="1187450" y="188913"/>
            <a:ext cx="67786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>
            <a:spAutoFit/>
          </a:bodyPr>
          <a:lstStyle/>
          <a:p>
            <a:r>
              <a:rPr kumimoji="1" lang="zh-CN" altLang="en-US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8.7 </a:t>
            </a:r>
            <a:r>
              <a:rPr kumimoji="1" lang="en-US" altLang="zh-CN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Authentication protocols</a:t>
            </a:r>
            <a:endParaRPr kumimoji="1" lang="zh-CN" altLang="en-US" sz="420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DD2266-945C-4ACC-99FE-465DF5AE28E5}" type="slidenum">
              <a:rPr lang="zh-CN" altLang="en-US"/>
              <a:pPr/>
              <a:t>66</a:t>
            </a:fld>
            <a:endParaRPr lang="en-US" altLang="zh-CN"/>
          </a:p>
        </p:txBody>
      </p:sp>
      <p:sp>
        <p:nvSpPr>
          <p:cNvPr id="928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8839200" cy="6172200"/>
          </a:xfrm>
        </p:spPr>
        <p:txBody>
          <a:bodyPr/>
          <a:lstStyle/>
          <a:p>
            <a:pPr lvl="1">
              <a:spcBef>
                <a:spcPct val="20000"/>
              </a:spcBef>
              <a:buFontTx/>
              <a:buNone/>
            </a:pPr>
            <a:r>
              <a:rPr lang="zh-CN" altLang="zh-CN" sz="2500" b="1"/>
              <a:t>8.7.1 </a:t>
            </a:r>
            <a:r>
              <a:rPr lang="en-US" altLang="zh-CN" sz="2500" b="1"/>
              <a:t>Authentication based on a Shared Secret Key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zh-CN" sz="2200"/>
              <a:t>principle</a:t>
            </a:r>
            <a:r>
              <a:rPr lang="zh-CN" altLang="en-US" sz="2200"/>
              <a:t>：</a:t>
            </a:r>
            <a:r>
              <a:rPr lang="en-US" altLang="zh-CN" sz="2200"/>
              <a:t>one party sends a random number to the other, who then transforms it in a special way and then returns the result.（</a:t>
            </a:r>
            <a:r>
              <a:rPr lang="en-US" altLang="zh-CN" sz="2200" b="1"/>
              <a:t>challenge-response protocols</a:t>
            </a:r>
            <a:r>
              <a:rPr lang="zh-CN" altLang="en-US" sz="2200"/>
              <a:t>）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zh-CN" sz="2200"/>
              <a:t>Two-way authentication using a challenge-response protocol</a:t>
            </a:r>
            <a:r>
              <a:rPr lang="zh-CN" altLang="en-US" sz="2200"/>
              <a:t>-</a:t>
            </a:r>
            <a:r>
              <a:rPr lang="zh-CN" altLang="en-US" sz="2200">
                <a:solidFill>
                  <a:srgbClr val="FF00FF"/>
                </a:solidFill>
              </a:rPr>
              <a:t>[</a:t>
            </a:r>
            <a:r>
              <a:rPr lang="en-US" altLang="zh-CN" sz="2200">
                <a:solidFill>
                  <a:srgbClr val="FF00FF"/>
                </a:solidFill>
              </a:rPr>
              <a:t>see fig 8-32</a:t>
            </a:r>
            <a:r>
              <a:rPr lang="zh-CN" altLang="en-US" sz="2200">
                <a:solidFill>
                  <a:srgbClr val="FF00FF"/>
                </a:solidFill>
              </a:rPr>
              <a:t>]</a:t>
            </a:r>
            <a:endParaRPr lang="zh-CN" altLang="en-US" sz="2200"/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zh-CN" sz="2200"/>
              <a:t>A shortened two-way authentication protocol</a:t>
            </a:r>
            <a:r>
              <a:rPr lang="zh-CN" altLang="en-US" sz="2200"/>
              <a:t>-</a:t>
            </a:r>
            <a:r>
              <a:rPr lang="zh-CN" altLang="en-US" sz="2200">
                <a:solidFill>
                  <a:srgbClr val="FF00FF"/>
                </a:solidFill>
              </a:rPr>
              <a:t>[</a:t>
            </a:r>
            <a:r>
              <a:rPr lang="en-US" altLang="zh-CN" sz="2200">
                <a:solidFill>
                  <a:srgbClr val="FF00FF"/>
                </a:solidFill>
              </a:rPr>
              <a:t>see fig 8-33</a:t>
            </a:r>
            <a:r>
              <a:rPr lang="zh-CN" altLang="en-US" sz="2200">
                <a:solidFill>
                  <a:srgbClr val="FF00FF"/>
                </a:solidFill>
              </a:rPr>
              <a:t>]</a:t>
            </a:r>
            <a:endParaRPr lang="zh-CN" altLang="en-US"/>
          </a:p>
          <a:p>
            <a:pPr lvl="3">
              <a:lnSpc>
                <a:spcPct val="100000"/>
              </a:lnSpc>
              <a:spcBef>
                <a:spcPct val="20000"/>
              </a:spcBef>
            </a:pPr>
            <a:r>
              <a:rPr lang="en-US" altLang="zh-CN"/>
              <a:t>Can defeat this protocol by using what is known as a </a:t>
            </a:r>
            <a:r>
              <a:rPr lang="en-US" altLang="zh-CN" b="1" i="1"/>
              <a:t>reflection attack</a:t>
            </a:r>
            <a:r>
              <a:rPr lang="en-US" altLang="zh-CN"/>
              <a:t>.</a:t>
            </a:r>
            <a:r>
              <a:rPr lang="zh-CN" altLang="en-US"/>
              <a:t> -</a:t>
            </a:r>
            <a:r>
              <a:rPr lang="zh-CN" altLang="en-US">
                <a:solidFill>
                  <a:srgbClr val="FF00FF"/>
                </a:solidFill>
              </a:rPr>
              <a:t>[</a:t>
            </a:r>
            <a:r>
              <a:rPr lang="en-US" altLang="zh-CN">
                <a:solidFill>
                  <a:srgbClr val="FF00FF"/>
                </a:solidFill>
              </a:rPr>
              <a:t>see fig 8-34]</a:t>
            </a:r>
          </a:p>
          <a:p>
            <a:pPr lvl="3">
              <a:lnSpc>
                <a:spcPct val="100000"/>
              </a:lnSpc>
              <a:spcBef>
                <a:spcPct val="20000"/>
              </a:spcBef>
            </a:pPr>
            <a:r>
              <a:rPr lang="en-US" altLang="zh-CN"/>
              <a:t>A reflection attack on the protocol of Fig.8-32.-</a:t>
            </a:r>
            <a:r>
              <a:rPr lang="en-US" altLang="zh-CN">
                <a:solidFill>
                  <a:srgbClr val="FF00FF"/>
                </a:solidFill>
              </a:rPr>
              <a:t>[see fig8-35]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endParaRPr lang="en-US" altLang="zh-CN"/>
          </a:p>
        </p:txBody>
      </p:sp>
      <p:sp>
        <p:nvSpPr>
          <p:cNvPr id="928771" name="Text Box 3"/>
          <p:cNvSpPr txBox="1">
            <a:spLocks noChangeArrowheads="1"/>
          </p:cNvSpPr>
          <p:nvPr/>
        </p:nvSpPr>
        <p:spPr bwMode="auto">
          <a:xfrm>
            <a:off x="457200" y="0"/>
            <a:ext cx="8001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8.7 </a:t>
            </a:r>
            <a:r>
              <a:rPr kumimoji="1" lang="en-US" altLang="zh-CN"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Authentication protocols</a:t>
            </a:r>
            <a:endParaRPr kumimoji="1" lang="zh-CN" altLang="en-US" sz="420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C3C03-087E-4301-BFD7-4A3AF6706E26}" type="slidenum">
              <a:rPr lang="zh-CN" altLang="en-US"/>
              <a:pPr/>
              <a:t>67</a:t>
            </a:fld>
            <a:endParaRPr lang="en-US" altLang="zh-CN"/>
          </a:p>
        </p:txBody>
      </p:sp>
      <p:pic>
        <p:nvPicPr>
          <p:cNvPr id="929794" name="Picture 2" descr="7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5486400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9795" name="Text Box 3"/>
          <p:cNvSpPr txBox="1">
            <a:spLocks noChangeArrowheads="1"/>
          </p:cNvSpPr>
          <p:nvPr/>
        </p:nvSpPr>
        <p:spPr bwMode="auto">
          <a:xfrm>
            <a:off x="5943600" y="914400"/>
            <a:ext cx="2743200" cy="126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Fig. 8-32. Two-way authentication using a challenge-response protocol</a:t>
            </a:r>
          </a:p>
        </p:txBody>
      </p:sp>
      <p:pic>
        <p:nvPicPr>
          <p:cNvPr id="929796" name="Picture 4" descr="7-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357563"/>
            <a:ext cx="5105400" cy="315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9797" name="Text Box 5"/>
          <p:cNvSpPr txBox="1">
            <a:spLocks noChangeArrowheads="1"/>
          </p:cNvSpPr>
          <p:nvPr/>
        </p:nvSpPr>
        <p:spPr bwMode="auto">
          <a:xfrm>
            <a:off x="5715000" y="4572000"/>
            <a:ext cx="3429000" cy="65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Fig. 8-33. A shortened two-way authentication protocol</a:t>
            </a:r>
            <a:r>
              <a:rPr lang="en-US" altLang="zh-CN" sz="200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9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9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9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9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C117D5-AD26-4B71-9962-D74F2ED4CE8E}" type="slidenum">
              <a:rPr lang="zh-CN" altLang="en-US"/>
              <a:pPr/>
              <a:t>68</a:t>
            </a:fld>
            <a:endParaRPr lang="en-US" altLang="zh-CN"/>
          </a:p>
        </p:txBody>
      </p:sp>
      <p:sp>
        <p:nvSpPr>
          <p:cNvPr id="930818" name="Text Box 2"/>
          <p:cNvSpPr txBox="1">
            <a:spLocks noChangeArrowheads="1"/>
          </p:cNvSpPr>
          <p:nvPr/>
        </p:nvSpPr>
        <p:spPr bwMode="auto">
          <a:xfrm>
            <a:off x="1905000" y="5791200"/>
            <a:ext cx="51816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Fig. 8-34. The reflection attack.</a:t>
            </a:r>
          </a:p>
        </p:txBody>
      </p:sp>
      <p:pic>
        <p:nvPicPr>
          <p:cNvPr id="930819" name="Picture 3" descr="7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0772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0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0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BCA9DA-B08C-48FB-BFF4-74B2E93BC2DB}" type="slidenum">
              <a:rPr lang="zh-CN" altLang="en-US"/>
              <a:pPr/>
              <a:t>69</a:t>
            </a:fld>
            <a:endParaRPr lang="en-US" altLang="zh-CN"/>
          </a:p>
        </p:txBody>
      </p:sp>
      <p:pic>
        <p:nvPicPr>
          <p:cNvPr id="931842" name="Picture 2" descr="8-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3400"/>
            <a:ext cx="624840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1843" name="Text Box 3"/>
          <p:cNvSpPr txBox="1">
            <a:spLocks noChangeArrowheads="1"/>
          </p:cNvSpPr>
          <p:nvPr/>
        </p:nvSpPr>
        <p:spPr bwMode="auto">
          <a:xfrm>
            <a:off x="7391400" y="2209800"/>
            <a:ext cx="1524000" cy="187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Fig.8-35.A reflection attack on the protocol of Fig.8-32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4386A3-F207-44D1-863D-2C136B456DEE}" type="slidenum">
              <a:rPr lang="zh-CN" altLang="en-US"/>
              <a:pPr/>
              <a:t>7</a:t>
            </a:fld>
            <a:endParaRPr lang="en-US" altLang="zh-CN"/>
          </a:p>
        </p:txBody>
      </p:sp>
      <p:sp>
        <p:nvSpPr>
          <p:cNvPr id="5795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7315200" cy="685800"/>
          </a:xfrm>
        </p:spPr>
        <p:txBody>
          <a:bodyPr/>
          <a:lstStyle/>
          <a:p>
            <a:r>
              <a:rPr lang="zh-CN" altLang="en-US"/>
              <a:t>8.1 </a:t>
            </a:r>
            <a:r>
              <a:rPr lang="en-US" altLang="zh-CN"/>
              <a:t>CRYPTOGRAPHY</a:t>
            </a:r>
            <a:endParaRPr lang="zh-CN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8" y="980728"/>
            <a:ext cx="9003398" cy="4464496"/>
          </a:xfrm>
          <a:prstGeom prst="rect">
            <a:avLst/>
          </a:prstGeom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DAF3BC-3BD1-46E2-A9A8-9FD8C71B7DCE}" type="slidenum">
              <a:rPr lang="zh-CN" altLang="en-US"/>
              <a:pPr/>
              <a:t>70</a:t>
            </a:fld>
            <a:endParaRPr lang="en-US" altLang="zh-CN"/>
          </a:p>
        </p:txBody>
      </p:sp>
      <p:pic>
        <p:nvPicPr>
          <p:cNvPr id="932866" name="Picture 2" descr="8-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924175"/>
            <a:ext cx="7467600" cy="314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2867" name="Text Box 3"/>
          <p:cNvSpPr txBox="1">
            <a:spLocks noChangeArrowheads="1"/>
          </p:cNvSpPr>
          <p:nvPr/>
        </p:nvSpPr>
        <p:spPr bwMode="auto">
          <a:xfrm>
            <a:off x="1763713" y="6237288"/>
            <a:ext cx="54102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Fig.8-36.Authentication using HMACs.</a:t>
            </a:r>
          </a:p>
        </p:txBody>
      </p:sp>
      <p:sp>
        <p:nvSpPr>
          <p:cNvPr id="932868" name="Rectangle 4"/>
          <p:cNvSpPr>
            <a:spLocks noChangeArrowheads="1"/>
          </p:cNvSpPr>
          <p:nvPr/>
        </p:nvSpPr>
        <p:spPr bwMode="auto">
          <a:xfrm>
            <a:off x="0" y="333375"/>
            <a:ext cx="88392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60000"/>
              </a:spcBef>
              <a:buClr>
                <a:schemeClr val="tx1"/>
              </a:buClr>
              <a:buChar char="•"/>
              <a:defRPr kumimoji="1" sz="3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40000"/>
              </a:spcBef>
              <a:buClr>
                <a:schemeClr val="tx1"/>
              </a:buClr>
              <a:buChar char="–"/>
              <a:defRPr kumimoji="1" sz="2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>
              <a:lnSpc>
                <a:spcPct val="95000"/>
              </a:lnSpc>
              <a:spcBef>
                <a:spcPct val="35000"/>
              </a:spcBef>
              <a:buChar char="•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>
              <a:lnSpc>
                <a:spcPct val="75000"/>
              </a:lnSpc>
              <a:spcBef>
                <a:spcPct val="30000"/>
              </a:spcBef>
              <a:buChar char="–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>
              <a:lnSpc>
                <a:spcPct val="75000"/>
              </a:lnSpc>
              <a:spcBef>
                <a:spcPct val="30000"/>
              </a:spcBef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2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CN"/>
              <a:t>Authentication using HMACs.-</a:t>
            </a:r>
            <a:r>
              <a:rPr lang="en-US" altLang="zh-CN">
                <a:solidFill>
                  <a:srgbClr val="FF00FF"/>
                </a:solidFill>
              </a:rPr>
              <a:t>[see fig 8-36]</a:t>
            </a:r>
          </a:p>
          <a:p>
            <a:pPr lvl="3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CN"/>
              <a:t>HMAC (Hashed Message Authentication Code) is message digest such as SHA-1. </a:t>
            </a:r>
          </a:p>
          <a:p>
            <a:pPr lvl="3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CN"/>
              <a:t>An alternative scheme that is often used instead of computing the HMAC over a series of items is to encrypt the items sequentially using cipher block chaining.</a:t>
            </a:r>
          </a:p>
          <a:p>
            <a:pPr lvl="3" eaLnBrk="1" hangingPunct="1">
              <a:lnSpc>
                <a:spcPct val="100000"/>
              </a:lnSpc>
              <a:spcBef>
                <a:spcPct val="20000"/>
              </a:spcBef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DB908D-29EA-400A-B12F-F23D51C2836A}" type="slidenum">
              <a:rPr lang="zh-CN" altLang="en-US"/>
              <a:pPr/>
              <a:t>71</a:t>
            </a:fld>
            <a:endParaRPr lang="en-US" altLang="zh-CN"/>
          </a:p>
        </p:txBody>
      </p:sp>
      <p:sp>
        <p:nvSpPr>
          <p:cNvPr id="93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7315200" cy="1143000"/>
          </a:xfrm>
        </p:spPr>
        <p:txBody>
          <a:bodyPr/>
          <a:lstStyle/>
          <a:p>
            <a:r>
              <a:rPr lang="zh-CN" altLang="en-US"/>
              <a:t>8.7 </a:t>
            </a:r>
            <a:r>
              <a:rPr lang="en-US" altLang="zh-CN"/>
              <a:t>Authentication protocols</a:t>
            </a:r>
            <a:endParaRPr lang="zh-CN" altLang="zh-CN"/>
          </a:p>
        </p:txBody>
      </p:sp>
      <p:sp>
        <p:nvSpPr>
          <p:cNvPr id="934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8382000" cy="5029200"/>
          </a:xfrm>
        </p:spPr>
        <p:txBody>
          <a:bodyPr/>
          <a:lstStyle/>
          <a:p>
            <a:r>
              <a:rPr lang="zh-CN" altLang="en-US" sz="2500" b="1"/>
              <a:t>8.7.2 </a:t>
            </a:r>
            <a:r>
              <a:rPr kumimoji="0" lang="en-US" altLang="zh-CN" sz="2500" b="1"/>
              <a:t>Establishing a Shared Key:The Diffie-Hellman key Exchange</a:t>
            </a:r>
            <a:endParaRPr kumimoji="0" lang="zh-CN" altLang="en-US" sz="2500" b="1"/>
          </a:p>
          <a:p>
            <a:pPr lvl="1">
              <a:buFontTx/>
              <a:buNone/>
            </a:pPr>
            <a:r>
              <a:rPr lang="en-US" altLang="zh-CN"/>
              <a:t>•</a:t>
            </a:r>
            <a:r>
              <a:rPr lang="en-US" altLang="zh-CN" sz="2500"/>
              <a:t>principle</a:t>
            </a:r>
            <a:r>
              <a:rPr lang="en-US" altLang="zh-CN"/>
              <a:t>：</a:t>
            </a:r>
          </a:p>
          <a:p>
            <a:pPr lvl="2">
              <a:buFontTx/>
              <a:buNone/>
            </a:pPr>
            <a:r>
              <a:rPr lang="en-US" altLang="zh-CN"/>
              <a:t>–select publicly large numbers</a:t>
            </a:r>
            <a:r>
              <a:rPr lang="zh-CN" altLang="en-US"/>
              <a:t> </a:t>
            </a:r>
            <a:r>
              <a:rPr lang="en-US" altLang="zh-CN"/>
              <a:t>n，g, (n-1)/2, (g-1)/2, n is a prime number</a:t>
            </a:r>
          </a:p>
          <a:p>
            <a:pPr lvl="2">
              <a:buFontTx/>
              <a:buNone/>
            </a:pPr>
            <a:r>
              <a:rPr lang="en-US" altLang="zh-CN"/>
              <a:t>–One choose x secretly, the other select</a:t>
            </a:r>
            <a:r>
              <a:rPr lang="zh-CN" altLang="en-US"/>
              <a:t> </a:t>
            </a:r>
            <a:r>
              <a:rPr lang="en-US" altLang="zh-CN"/>
              <a:t>y.</a:t>
            </a:r>
          </a:p>
          <a:p>
            <a:pPr lvl="2">
              <a:buFontTx/>
              <a:buNone/>
            </a:pPr>
            <a:r>
              <a:rPr lang="en-US" altLang="zh-CN"/>
              <a:t>–Then begin to exchange the keys</a:t>
            </a:r>
            <a:r>
              <a:rPr lang="zh-CN" altLang="en-US"/>
              <a:t>-</a:t>
            </a:r>
            <a:r>
              <a:rPr lang="zh-CN" altLang="en-US">
                <a:solidFill>
                  <a:srgbClr val="FF00FF"/>
                </a:solidFill>
              </a:rPr>
              <a:t>[</a:t>
            </a:r>
            <a:r>
              <a:rPr lang="en-US" altLang="zh-CN">
                <a:solidFill>
                  <a:srgbClr val="FF00FF"/>
                </a:solidFill>
              </a:rPr>
              <a:t>see fig 8-37]</a:t>
            </a:r>
            <a:endParaRPr lang="zh-CN" altLang="en-US"/>
          </a:p>
          <a:p>
            <a:pPr lvl="1">
              <a:buFontTx/>
              <a:buNone/>
            </a:pPr>
            <a:r>
              <a:rPr lang="en-US" altLang="zh-CN"/>
              <a:t>•</a:t>
            </a:r>
            <a:r>
              <a:rPr lang="en-US" altLang="zh-CN" sz="2500"/>
              <a:t>passing queue attack</a:t>
            </a:r>
            <a:r>
              <a:rPr lang="zh-CN" altLang="en-US" sz="2500"/>
              <a:t>-</a:t>
            </a:r>
            <a:r>
              <a:rPr lang="zh-CN" altLang="en-US" sz="2500">
                <a:solidFill>
                  <a:srgbClr val="FF00FF"/>
                </a:solidFill>
              </a:rPr>
              <a:t>[</a:t>
            </a:r>
            <a:r>
              <a:rPr lang="en-US" altLang="zh-CN" sz="2500">
                <a:solidFill>
                  <a:srgbClr val="FF00FF"/>
                </a:solidFill>
              </a:rPr>
              <a:t>see fig 8-38]</a:t>
            </a:r>
            <a:endParaRPr lang="zh-CN" altLang="en-US" sz="2500"/>
          </a:p>
          <a:p>
            <a:pPr lvl="2"/>
            <a:r>
              <a:rPr lang="en-US" altLang="zh-CN"/>
              <a:t>Also known as </a:t>
            </a:r>
            <a:r>
              <a:rPr lang="en-US" altLang="zh-CN" b="1"/>
              <a:t>bucket brigade attack</a:t>
            </a:r>
            <a:r>
              <a:rPr lang="en-US" altLang="zh-CN"/>
              <a:t>, or </a:t>
            </a:r>
            <a:r>
              <a:rPr lang="en-US" altLang="zh-CN" b="1"/>
              <a:t>(wo)man-in-the-middle attack</a:t>
            </a:r>
            <a:r>
              <a:rPr lang="en-US" altLang="zh-CN"/>
              <a:t>.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2B29DE-C59F-4A4D-9D88-E2310ECFE96D}" type="slidenum">
              <a:rPr lang="zh-CN" altLang="en-US"/>
              <a:pPr/>
              <a:t>72</a:t>
            </a:fld>
            <a:endParaRPr lang="en-US" altLang="zh-CN"/>
          </a:p>
        </p:txBody>
      </p:sp>
      <p:pic>
        <p:nvPicPr>
          <p:cNvPr id="935938" name="Picture 2" descr="7-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34200" cy="312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5939" name="Text Box 3"/>
          <p:cNvSpPr txBox="1">
            <a:spLocks noChangeArrowheads="1"/>
          </p:cNvSpPr>
          <p:nvPr/>
        </p:nvSpPr>
        <p:spPr bwMode="auto">
          <a:xfrm>
            <a:off x="6934200" y="762000"/>
            <a:ext cx="2209800" cy="96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Fig. 8-37. The Diffle-Hellman key exchange.</a:t>
            </a:r>
          </a:p>
        </p:txBody>
      </p:sp>
      <p:pic>
        <p:nvPicPr>
          <p:cNvPr id="935940" name="Picture 4" descr="7-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2800"/>
            <a:ext cx="6934200" cy="30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5941" name="Text Box 5"/>
          <p:cNvSpPr txBox="1">
            <a:spLocks noChangeArrowheads="1"/>
          </p:cNvSpPr>
          <p:nvPr/>
        </p:nvSpPr>
        <p:spPr bwMode="auto">
          <a:xfrm>
            <a:off x="6781800" y="4343400"/>
            <a:ext cx="2362200" cy="96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Fig. 8-38. The bucket brigade attack.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5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5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5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35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30645-2C09-4E40-8E00-95E04ACFDD4F}" type="slidenum">
              <a:rPr lang="zh-CN" altLang="en-US"/>
              <a:pPr/>
              <a:t>73</a:t>
            </a:fld>
            <a:endParaRPr lang="en-US" altLang="zh-CN"/>
          </a:p>
        </p:txBody>
      </p:sp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7315200" cy="1143000"/>
          </a:xfrm>
        </p:spPr>
        <p:txBody>
          <a:bodyPr/>
          <a:lstStyle/>
          <a:p>
            <a:r>
              <a:rPr lang="zh-CN" altLang="en-US"/>
              <a:t>8.7 </a:t>
            </a:r>
            <a:r>
              <a:rPr lang="en-US" altLang="zh-CN"/>
              <a:t>Authentication protocols</a:t>
            </a:r>
            <a:endParaRPr lang="zh-CN" altLang="zh-CN"/>
          </a:p>
        </p:txBody>
      </p:sp>
      <p:sp>
        <p:nvSpPr>
          <p:cNvPr id="936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25538"/>
            <a:ext cx="8382000" cy="5029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zh-CN" sz="1800" b="1"/>
              <a:t>8.7.3 </a:t>
            </a:r>
            <a:r>
              <a:rPr lang="en-US" altLang="zh-CN" sz="1800" b="1"/>
              <a:t>Authentication Using a Key Distribution Center</a:t>
            </a:r>
            <a:endParaRPr lang="zh-CN" altLang="en-US" sz="1800" b="1">
              <a:solidFill>
                <a:schemeClr val="accent2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altLang="zh-CN" sz="1800"/>
              <a:t>The simplest known KDC authentication protocol</a:t>
            </a:r>
            <a:r>
              <a:rPr lang="zh-CN" altLang="en-US" sz="1800"/>
              <a:t>：</a:t>
            </a:r>
            <a:r>
              <a:rPr lang="en-US" altLang="zh-CN" sz="1800" b="1"/>
              <a:t>wide-mouth frog</a:t>
            </a:r>
            <a:r>
              <a:rPr lang="zh-CN" altLang="en-US" sz="1800"/>
              <a:t>-</a:t>
            </a:r>
            <a:r>
              <a:rPr lang="zh-CN" altLang="en-US" sz="1800">
                <a:solidFill>
                  <a:srgbClr val="FF00FF"/>
                </a:solidFill>
              </a:rPr>
              <a:t>[</a:t>
            </a:r>
            <a:r>
              <a:rPr lang="en-US" altLang="zh-CN" sz="1800">
                <a:solidFill>
                  <a:srgbClr val="FF00FF"/>
                </a:solidFill>
              </a:rPr>
              <a:t>see fig 8-39]</a:t>
            </a:r>
            <a:endParaRPr lang="zh-CN" altLang="en-US" sz="1800"/>
          </a:p>
          <a:p>
            <a:pPr lvl="2">
              <a:lnSpc>
                <a:spcPct val="75000"/>
              </a:lnSpc>
            </a:pPr>
            <a:r>
              <a:rPr lang="en-US" altLang="zh-CN" sz="1800"/>
              <a:t>KDC is used to distribute session key K</a:t>
            </a:r>
            <a:r>
              <a:rPr lang="en-US" altLang="zh-CN" sz="1800" baseline="-25000"/>
              <a:t>S</a:t>
            </a:r>
            <a:endParaRPr lang="en-US" altLang="zh-CN" sz="1800"/>
          </a:p>
          <a:p>
            <a:pPr lvl="2">
              <a:lnSpc>
                <a:spcPct val="75000"/>
              </a:lnSpc>
            </a:pPr>
            <a:r>
              <a:rPr lang="en-US" altLang="zh-CN" sz="1800"/>
              <a:t>K</a:t>
            </a:r>
            <a:r>
              <a:rPr lang="en-US" altLang="zh-CN" sz="1800" baseline="-25000"/>
              <a:t>S</a:t>
            </a:r>
            <a:r>
              <a:rPr lang="en-US" altLang="zh-CN" sz="1800"/>
              <a:t>----session key between Alice and Bob, selected by Alice</a:t>
            </a:r>
          </a:p>
          <a:p>
            <a:pPr lvl="2">
              <a:lnSpc>
                <a:spcPct val="75000"/>
              </a:lnSpc>
            </a:pPr>
            <a:r>
              <a:rPr lang="en-US" altLang="zh-CN" sz="1800"/>
              <a:t>K</a:t>
            </a:r>
            <a:r>
              <a:rPr lang="en-US" altLang="zh-CN" sz="1800" baseline="-25000"/>
              <a:t>A</a:t>
            </a:r>
            <a:r>
              <a:rPr lang="en-US" altLang="zh-CN" sz="1800"/>
              <a:t>----Secret key that Alice shares (only) with the KDC</a:t>
            </a:r>
            <a:r>
              <a:rPr lang="en-US" altLang="zh-CN" sz="2000"/>
              <a:t> </a:t>
            </a:r>
          </a:p>
          <a:p>
            <a:pPr lvl="2">
              <a:lnSpc>
                <a:spcPct val="75000"/>
              </a:lnSpc>
            </a:pPr>
            <a:r>
              <a:rPr lang="en-US" altLang="zh-CN" sz="1800"/>
              <a:t>K</a:t>
            </a:r>
            <a:r>
              <a:rPr lang="en-US" altLang="zh-CN" sz="1800" baseline="-25000"/>
              <a:t>B</a:t>
            </a:r>
            <a:r>
              <a:rPr lang="en-US" altLang="zh-CN" sz="1800"/>
              <a:t>----Secret key that Bob shares (only) with the KDC</a:t>
            </a:r>
            <a:r>
              <a:rPr lang="en-US" altLang="zh-CN" sz="2000"/>
              <a:t> </a:t>
            </a:r>
          </a:p>
          <a:p>
            <a:pPr lvl="2">
              <a:lnSpc>
                <a:spcPct val="75000"/>
              </a:lnSpc>
            </a:pPr>
            <a:endParaRPr lang="en-US" altLang="zh-CN" sz="1800"/>
          </a:p>
          <a:p>
            <a:pPr lvl="2">
              <a:lnSpc>
                <a:spcPct val="75000"/>
              </a:lnSpc>
            </a:pPr>
            <a:r>
              <a:rPr lang="en-US" altLang="zh-CN" sz="1800"/>
              <a:t>Having a serious flaw</a:t>
            </a:r>
            <a:r>
              <a:rPr lang="zh-CN" altLang="en-US" sz="1800"/>
              <a:t> – </a:t>
            </a:r>
            <a:r>
              <a:rPr lang="en-US" altLang="zh-CN" sz="1800"/>
              <a:t>replay attack</a:t>
            </a:r>
            <a:endParaRPr lang="zh-CN" altLang="en-US" sz="1800"/>
          </a:p>
          <a:p>
            <a:pPr lvl="2"/>
            <a:r>
              <a:rPr lang="en-US" altLang="zh-CN" sz="1800"/>
              <a:t>solution</a:t>
            </a:r>
            <a:r>
              <a:rPr lang="zh-CN" altLang="en-US" sz="1800"/>
              <a:t>：</a:t>
            </a:r>
          </a:p>
          <a:p>
            <a:pPr lvl="3">
              <a:lnSpc>
                <a:spcPct val="95000"/>
              </a:lnSpc>
            </a:pPr>
            <a:r>
              <a:rPr lang="en-US" altLang="zh-CN" sz="1800"/>
              <a:t>To include a timestamp in each message</a:t>
            </a:r>
            <a:endParaRPr lang="zh-CN" altLang="en-US" sz="1800"/>
          </a:p>
          <a:p>
            <a:pPr lvl="3">
              <a:lnSpc>
                <a:spcPct val="95000"/>
              </a:lnSpc>
            </a:pPr>
            <a:r>
              <a:rPr lang="en-US" altLang="zh-CN" sz="1800"/>
              <a:t>To put a one-time, unique message number, usually called a nonce, in each message.</a:t>
            </a:r>
            <a:endParaRPr lang="zh-CN" altLang="en-US" sz="1800"/>
          </a:p>
          <a:p>
            <a:pPr lvl="3">
              <a:lnSpc>
                <a:spcPct val="95000"/>
              </a:lnSpc>
            </a:pPr>
            <a:r>
              <a:rPr lang="en-US" altLang="zh-CN" sz="1800"/>
              <a:t>To combine these two solutions above together.</a:t>
            </a:r>
          </a:p>
          <a:p>
            <a:pPr lvl="1">
              <a:lnSpc>
                <a:spcPct val="95000"/>
              </a:lnSpc>
            </a:pPr>
            <a:r>
              <a:rPr lang="en-US" altLang="zh-CN" sz="1800"/>
              <a:t>Multiway challenge-response protocol</a:t>
            </a:r>
            <a:r>
              <a:rPr lang="zh-CN" altLang="en-US" sz="1800"/>
              <a:t> – </a:t>
            </a:r>
            <a:r>
              <a:rPr lang="en-US" altLang="zh-CN" sz="1800"/>
              <a:t>a more mature solution</a:t>
            </a:r>
            <a:endParaRPr lang="zh-CN" altLang="en-US" sz="1800"/>
          </a:p>
          <a:p>
            <a:pPr lvl="2"/>
            <a:r>
              <a:rPr lang="en-US" altLang="zh-CN" sz="1800"/>
              <a:t>Needham-Schroeder</a:t>
            </a:r>
            <a:r>
              <a:rPr lang="zh-CN" altLang="en-US" sz="1800"/>
              <a:t> </a:t>
            </a:r>
            <a:r>
              <a:rPr lang="en-US" altLang="zh-CN" sz="1800"/>
              <a:t>authentication protocol-</a:t>
            </a:r>
            <a:r>
              <a:rPr lang="en-US" altLang="zh-CN" sz="1800">
                <a:solidFill>
                  <a:srgbClr val="FF00FF"/>
                </a:solidFill>
              </a:rPr>
              <a:t>[see fig 8-40]</a:t>
            </a:r>
            <a:endParaRPr lang="zh-CN" altLang="en-US" sz="1800"/>
          </a:p>
          <a:p>
            <a:pPr lvl="2"/>
            <a:r>
              <a:rPr lang="en-US" altLang="zh-CN" sz="1800"/>
              <a:t>Otway-Rees</a:t>
            </a:r>
            <a:r>
              <a:rPr lang="zh-CN" altLang="en-US" sz="1800"/>
              <a:t> </a:t>
            </a:r>
            <a:r>
              <a:rPr lang="en-US" altLang="zh-CN" sz="1800"/>
              <a:t>protocol-</a:t>
            </a:r>
            <a:r>
              <a:rPr lang="en-US" altLang="zh-CN" sz="1800">
                <a:solidFill>
                  <a:srgbClr val="FF00FF"/>
                </a:solidFill>
              </a:rPr>
              <a:t>[see fig 8-41]</a:t>
            </a:r>
            <a:endParaRPr lang="zh-CN" altLang="en-US" sz="1800"/>
          </a:p>
          <a:p>
            <a:pPr lvl="2">
              <a:buFontTx/>
              <a:buNone/>
            </a:pPr>
            <a:endParaRPr lang="en-US" altLang="zh-CN" sz="1600"/>
          </a:p>
          <a:p>
            <a:pPr lvl="1">
              <a:lnSpc>
                <a:spcPct val="95000"/>
              </a:lnSpc>
              <a:buFontTx/>
              <a:buNone/>
            </a:pPr>
            <a:endParaRPr lang="en-US" altLang="zh-CN" sz="1700"/>
          </a:p>
          <a:p>
            <a:pPr lvl="1">
              <a:lnSpc>
                <a:spcPct val="80000"/>
              </a:lnSpc>
            </a:pPr>
            <a:endParaRPr lang="zh-CN" altLang="zh-CN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4976FF-572D-414C-A592-5DE304DF0FF4}" type="slidenum">
              <a:rPr lang="zh-CN" altLang="en-US"/>
              <a:pPr/>
              <a:t>74</a:t>
            </a:fld>
            <a:endParaRPr lang="en-US" altLang="zh-CN"/>
          </a:p>
        </p:txBody>
      </p:sp>
      <p:sp>
        <p:nvSpPr>
          <p:cNvPr id="937986" name="Text Box 2"/>
          <p:cNvSpPr txBox="1">
            <a:spLocks noChangeArrowheads="1"/>
          </p:cNvSpPr>
          <p:nvPr/>
        </p:nvSpPr>
        <p:spPr bwMode="auto">
          <a:xfrm>
            <a:off x="1835150" y="5805488"/>
            <a:ext cx="5181600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Fig. 8-39. A first attempt at an authentication protocol using a KDC.</a:t>
            </a:r>
          </a:p>
        </p:txBody>
      </p:sp>
      <p:pic>
        <p:nvPicPr>
          <p:cNvPr id="937987" name="Picture 3" descr="7-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276475"/>
            <a:ext cx="80772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798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-180975" y="260350"/>
            <a:ext cx="9324975" cy="5029200"/>
          </a:xfrm>
          <a:ln/>
        </p:spPr>
        <p:txBody>
          <a:bodyPr/>
          <a:lstStyle/>
          <a:p>
            <a:pPr lvl="2"/>
            <a:r>
              <a:rPr lang="en-US" altLang="zh-CN"/>
              <a:t>K</a:t>
            </a:r>
            <a:r>
              <a:rPr lang="en-US" altLang="zh-CN" baseline="-25000"/>
              <a:t>S</a:t>
            </a:r>
            <a:r>
              <a:rPr lang="en-US" altLang="zh-CN"/>
              <a:t>----session key between Alice and Bob, selected by Alice</a:t>
            </a:r>
          </a:p>
          <a:p>
            <a:pPr lvl="2"/>
            <a:r>
              <a:rPr lang="en-US" altLang="zh-CN"/>
              <a:t>K</a:t>
            </a:r>
            <a:r>
              <a:rPr lang="en-US" altLang="zh-CN" baseline="-25000"/>
              <a:t>A</a:t>
            </a:r>
            <a:r>
              <a:rPr lang="en-US" altLang="zh-CN"/>
              <a:t>----Secret key that Alice shares (only) with the KDC</a:t>
            </a:r>
            <a:r>
              <a:rPr lang="en-US" altLang="zh-CN" sz="2800"/>
              <a:t> </a:t>
            </a:r>
          </a:p>
          <a:p>
            <a:pPr lvl="2"/>
            <a:r>
              <a:rPr lang="en-US" altLang="zh-CN"/>
              <a:t>K</a:t>
            </a:r>
            <a:r>
              <a:rPr lang="en-US" altLang="zh-CN" baseline="-25000"/>
              <a:t>B</a:t>
            </a:r>
            <a:r>
              <a:rPr lang="en-US" altLang="zh-CN"/>
              <a:t>----Secret key that Bob shares (only) with the KDC</a:t>
            </a:r>
            <a:r>
              <a:rPr lang="en-US" altLang="zh-CN" sz="2800"/>
              <a:t> </a:t>
            </a:r>
          </a:p>
          <a:p>
            <a:pPr lvl="2"/>
            <a:endParaRPr lang="en-US" altLang="zh-CN"/>
          </a:p>
          <a:p>
            <a:pPr lvl="1"/>
            <a:endParaRPr lang="zh-CN" altLang="zh-CN"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7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7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EAF9DC-AD1E-4AE1-A5E1-B23038526857}" type="slidenum">
              <a:rPr lang="zh-CN" altLang="en-US"/>
              <a:pPr/>
              <a:t>75</a:t>
            </a:fld>
            <a:endParaRPr lang="en-US" altLang="zh-CN"/>
          </a:p>
        </p:txBody>
      </p:sp>
      <p:pic>
        <p:nvPicPr>
          <p:cNvPr id="939010" name="Picture 2" descr="8-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7924800" cy="34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9011" name="Text Box 3"/>
          <p:cNvSpPr txBox="1">
            <a:spLocks noChangeArrowheads="1"/>
          </p:cNvSpPr>
          <p:nvPr/>
        </p:nvSpPr>
        <p:spPr bwMode="auto">
          <a:xfrm>
            <a:off x="1676400" y="5029200"/>
            <a:ext cx="6202363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pPr eaLnBrk="1" hangingPunct="1">
              <a:buClr>
                <a:schemeClr val="accent2"/>
              </a:buClr>
            </a:pPr>
            <a:r>
              <a:rPr lang="zh-CN" altLang="zh-CN" sz="24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Fig.8-40. The Needham-Schroeder authentication protocol.</a:t>
            </a:r>
          </a:p>
          <a:p>
            <a:endParaRPr lang="zh-CN" altLang="en-US" sz="20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00DC45-BD91-4589-9C63-847B4C10E31C}" type="slidenum">
              <a:rPr lang="zh-CN" altLang="en-US"/>
              <a:pPr/>
              <a:t>76</a:t>
            </a:fld>
            <a:endParaRPr lang="en-US" altLang="zh-CN"/>
          </a:p>
        </p:txBody>
      </p:sp>
      <p:pic>
        <p:nvPicPr>
          <p:cNvPr id="940034" name="Picture 2" descr="8-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838200"/>
            <a:ext cx="7518400" cy="358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0035" name="Text Box 3"/>
          <p:cNvSpPr txBox="1">
            <a:spLocks noChangeArrowheads="1"/>
          </p:cNvSpPr>
          <p:nvPr/>
        </p:nvSpPr>
        <p:spPr bwMode="auto">
          <a:xfrm>
            <a:off x="1828800" y="4953000"/>
            <a:ext cx="6170613" cy="77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</a:rPr>
              <a:t>Fig.8-41.The Otway-Rees </a:t>
            </a: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authentication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</a:rPr>
              <a:t> protocol (slightly simplified).</a:t>
            </a: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269ED7-25F6-4695-8694-D5AB98E1C19E}" type="slidenum">
              <a:rPr lang="zh-CN" altLang="en-US"/>
              <a:pPr/>
              <a:t>77</a:t>
            </a:fld>
            <a:endParaRPr lang="en-US" altLang="zh-CN"/>
          </a:p>
        </p:txBody>
      </p:sp>
      <p:sp>
        <p:nvSpPr>
          <p:cNvPr id="94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"/>
            <a:ext cx="8610600" cy="5334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/>
              <a:t>8.7.4 </a:t>
            </a:r>
            <a:r>
              <a:rPr lang="en-US" altLang="zh-CN"/>
              <a:t>Authentication Using Kerberos</a:t>
            </a:r>
            <a:endParaRPr lang="zh-CN" altLang="en-US"/>
          </a:p>
          <a:p>
            <a:pPr lvl="2">
              <a:lnSpc>
                <a:spcPct val="90000"/>
              </a:lnSpc>
              <a:spcBef>
                <a:spcPct val="20000"/>
              </a:spcBef>
            </a:pPr>
            <a:r>
              <a:rPr lang="en-US" altLang="zh-CN" sz="2200"/>
              <a:t>Based on a variant of Needham-Schroder.</a:t>
            </a:r>
            <a:endParaRPr lang="zh-CN" altLang="en-US" sz="2200"/>
          </a:p>
          <a:p>
            <a:pPr lvl="2">
              <a:lnSpc>
                <a:spcPct val="90000"/>
              </a:lnSpc>
              <a:spcBef>
                <a:spcPct val="20000"/>
              </a:spcBef>
            </a:pPr>
            <a:r>
              <a:rPr lang="en-US" altLang="zh-CN" sz="2200"/>
              <a:t>Difference</a:t>
            </a:r>
            <a:r>
              <a:rPr lang="zh-CN" altLang="en-US" sz="2200"/>
              <a:t>：</a:t>
            </a:r>
            <a:r>
              <a:rPr lang="en-US" altLang="zh-CN" sz="2200"/>
              <a:t>assuming that all clocks are fairly-well synchronized.</a:t>
            </a:r>
            <a:endParaRPr lang="zh-CN" altLang="en-US" sz="2200"/>
          </a:p>
          <a:p>
            <a:pPr lvl="2">
              <a:lnSpc>
                <a:spcPct val="90000"/>
              </a:lnSpc>
              <a:spcBef>
                <a:spcPct val="20000"/>
              </a:spcBef>
            </a:pPr>
            <a:r>
              <a:rPr lang="en-US" altLang="zh-CN" sz="2200"/>
              <a:t>principle-</a:t>
            </a:r>
            <a:r>
              <a:rPr lang="en-US" altLang="zh-CN" sz="2200">
                <a:solidFill>
                  <a:srgbClr val="FF00FF"/>
                </a:solidFill>
              </a:rPr>
              <a:t>[see fig 8-42]</a:t>
            </a:r>
            <a:endParaRPr lang="en-US" altLang="zh-CN">
              <a:solidFill>
                <a:srgbClr val="FF00FF"/>
              </a:solidFill>
            </a:endParaRPr>
          </a:p>
          <a:p>
            <a:pPr lvl="3">
              <a:lnSpc>
                <a:spcPct val="90000"/>
              </a:lnSpc>
              <a:spcBef>
                <a:spcPct val="20000"/>
              </a:spcBef>
            </a:pPr>
            <a:r>
              <a:rPr lang="en-US" altLang="zh-CN"/>
              <a:t>K</a:t>
            </a:r>
            <a:r>
              <a:rPr lang="en-US" altLang="zh-CN" baseline="-25000"/>
              <a:t>A</a:t>
            </a:r>
            <a:r>
              <a:rPr lang="en-US" altLang="zh-CN"/>
              <a:t>---- Password shared by Alice and AS</a:t>
            </a:r>
          </a:p>
          <a:p>
            <a:pPr lvl="3">
              <a:lnSpc>
                <a:spcPct val="90000"/>
              </a:lnSpc>
              <a:spcBef>
                <a:spcPct val="20000"/>
              </a:spcBef>
            </a:pPr>
            <a:r>
              <a:rPr lang="en-US" altLang="zh-CN"/>
              <a:t>K</a:t>
            </a:r>
            <a:r>
              <a:rPr lang="en-US" altLang="zh-CN" baseline="-25000"/>
              <a:t>B</a:t>
            </a:r>
            <a:r>
              <a:rPr lang="en-US" altLang="zh-CN"/>
              <a:t>---- Password shared by Bob and AS</a:t>
            </a:r>
          </a:p>
          <a:p>
            <a:pPr lvl="3"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/>
              <a:t>K</a:t>
            </a:r>
            <a:r>
              <a:rPr lang="en-US" altLang="zh-CN" sz="2400" baseline="-25000"/>
              <a:t>TGS</a:t>
            </a:r>
            <a:r>
              <a:rPr lang="en-US" altLang="zh-CN" sz="2400"/>
              <a:t>---TGS’s secret key shared by AS and TGS,   </a:t>
            </a:r>
          </a:p>
          <a:p>
            <a:pPr lvl="3"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/>
              <a:t>K</a:t>
            </a:r>
            <a:r>
              <a:rPr lang="en-US" altLang="zh-CN" sz="2400" baseline="-25000"/>
              <a:t>TGS</a:t>
            </a:r>
            <a:r>
              <a:rPr lang="en-US" altLang="zh-CN" sz="2400"/>
              <a:t>(A, K</a:t>
            </a:r>
            <a:r>
              <a:rPr lang="en-US" altLang="zh-CN" sz="2400" baseline="-25000"/>
              <a:t>S</a:t>
            </a:r>
            <a:r>
              <a:rPr lang="en-US" altLang="zh-CN" sz="2400"/>
              <a:t>)--- Encrypted A and K</a:t>
            </a:r>
            <a:r>
              <a:rPr lang="en-US" altLang="zh-CN" sz="2400" baseline="-25000"/>
              <a:t>S</a:t>
            </a:r>
            <a:r>
              <a:rPr lang="en-US" altLang="zh-CN" sz="2400"/>
              <a:t> using K</a:t>
            </a:r>
            <a:r>
              <a:rPr lang="en-US" altLang="zh-CN" sz="2400" baseline="-25000"/>
              <a:t>TGS </a:t>
            </a:r>
            <a:r>
              <a:rPr lang="en-US" altLang="zh-CN" sz="2400"/>
              <a:t>to encrypt</a:t>
            </a:r>
          </a:p>
          <a:p>
            <a:pPr lvl="3">
              <a:lnSpc>
                <a:spcPct val="90000"/>
              </a:lnSpc>
              <a:spcBef>
                <a:spcPct val="20000"/>
              </a:spcBef>
            </a:pPr>
            <a:r>
              <a:rPr lang="en-US" altLang="zh-CN"/>
              <a:t>K</a:t>
            </a:r>
            <a:r>
              <a:rPr lang="en-US" altLang="zh-CN" baseline="-25000"/>
              <a:t>S</a:t>
            </a:r>
            <a:r>
              <a:rPr lang="en-US" altLang="zh-CN"/>
              <a:t>---- Session key between Alice and TGS</a:t>
            </a:r>
          </a:p>
          <a:p>
            <a:pPr lvl="3">
              <a:lnSpc>
                <a:spcPct val="90000"/>
              </a:lnSpc>
              <a:spcBef>
                <a:spcPct val="20000"/>
              </a:spcBef>
            </a:pPr>
            <a:r>
              <a:rPr lang="en-US" altLang="zh-CN"/>
              <a:t>K</a:t>
            </a:r>
            <a:r>
              <a:rPr lang="en-US" altLang="zh-CN" baseline="-25000"/>
              <a:t>B</a:t>
            </a:r>
            <a:r>
              <a:rPr lang="en-US" altLang="zh-CN"/>
              <a:t>(A, K</a:t>
            </a:r>
            <a:r>
              <a:rPr lang="en-US" altLang="zh-CN" baseline="-25000"/>
              <a:t>AB</a:t>
            </a:r>
            <a:r>
              <a:rPr lang="en-US" altLang="zh-CN"/>
              <a:t>) ----Ticket issued to Alice by TGS, so that Alice can communicate with Bob</a:t>
            </a:r>
          </a:p>
          <a:p>
            <a:pPr lvl="3">
              <a:lnSpc>
                <a:spcPct val="90000"/>
              </a:lnSpc>
              <a:spcBef>
                <a:spcPct val="20000"/>
              </a:spcBef>
            </a:pPr>
            <a:r>
              <a:rPr lang="en-US" altLang="zh-CN"/>
              <a:t>K</a:t>
            </a:r>
            <a:r>
              <a:rPr lang="en-US" altLang="zh-CN" baseline="-25000"/>
              <a:t>AB</a:t>
            </a:r>
            <a:r>
              <a:rPr lang="en-US" altLang="zh-CN"/>
              <a:t> ---- session key between Alice and Bob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AA5979-2E56-43C0-951F-3FA0CF3BE397}" type="slidenum">
              <a:rPr lang="zh-CN" altLang="en-US"/>
              <a:pPr/>
              <a:t>78</a:t>
            </a:fld>
            <a:endParaRPr lang="en-US" altLang="zh-CN"/>
          </a:p>
        </p:txBody>
      </p:sp>
      <p:sp>
        <p:nvSpPr>
          <p:cNvPr id="1031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"/>
            <a:ext cx="8610600" cy="5334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/>
              <a:t>8.7.4 </a:t>
            </a:r>
            <a:r>
              <a:rPr lang="en-US" altLang="zh-CN"/>
              <a:t>Authentication Using Kerberos</a:t>
            </a:r>
            <a:endParaRPr lang="zh-CN" altLang="en-US"/>
          </a:p>
          <a:p>
            <a:pPr lvl="2">
              <a:lnSpc>
                <a:spcPct val="90000"/>
              </a:lnSpc>
              <a:spcBef>
                <a:spcPct val="20000"/>
              </a:spcBef>
            </a:pPr>
            <a:r>
              <a:rPr lang="en-US" altLang="zh-CN" sz="2200"/>
              <a:t>Kerberos involves three servers in addition to a client workstation:</a:t>
            </a:r>
            <a:endParaRPr lang="zh-CN" altLang="en-US"/>
          </a:p>
          <a:p>
            <a:pPr lvl="3">
              <a:lnSpc>
                <a:spcPct val="90000"/>
              </a:lnSpc>
              <a:spcBef>
                <a:spcPct val="20000"/>
              </a:spcBef>
            </a:pPr>
            <a:r>
              <a:rPr lang="en-US" altLang="zh-CN"/>
              <a:t>Authentication Server</a:t>
            </a:r>
            <a:r>
              <a:rPr lang="zh-CN" altLang="en-US"/>
              <a:t>(</a:t>
            </a:r>
            <a:r>
              <a:rPr lang="en-US" altLang="zh-CN"/>
              <a:t>AS)：verifies users during login</a:t>
            </a:r>
            <a:endParaRPr lang="zh-CN" altLang="en-US"/>
          </a:p>
          <a:p>
            <a:pPr lvl="3">
              <a:lnSpc>
                <a:spcPct val="90000"/>
              </a:lnSpc>
              <a:spcBef>
                <a:spcPct val="20000"/>
              </a:spcBef>
            </a:pPr>
            <a:r>
              <a:rPr lang="en-US" altLang="zh-CN"/>
              <a:t>Ticket-Granting(</a:t>
            </a:r>
            <a:r>
              <a:rPr lang="zh-CN" altLang="zh-CN"/>
              <a:t>发放许可证</a:t>
            </a:r>
            <a:r>
              <a:rPr lang="zh-CN" altLang="en-US"/>
              <a:t>) </a:t>
            </a:r>
            <a:r>
              <a:rPr lang="en-US" altLang="zh-CN"/>
              <a:t>Server(TGS)</a:t>
            </a:r>
            <a:r>
              <a:rPr lang="zh-CN" altLang="en-US"/>
              <a:t>(</a:t>
            </a:r>
            <a:r>
              <a:rPr lang="en-US" altLang="zh-CN"/>
              <a:t>TGS):issues “proof of identity tickets”</a:t>
            </a:r>
            <a:endParaRPr lang="zh-CN" altLang="en-US"/>
          </a:p>
          <a:p>
            <a:pPr lvl="3">
              <a:lnSpc>
                <a:spcPct val="90000"/>
              </a:lnSpc>
              <a:spcBef>
                <a:spcPct val="20000"/>
              </a:spcBef>
            </a:pPr>
            <a:r>
              <a:rPr lang="en-US" altLang="zh-CN"/>
              <a:t>Bob the server</a:t>
            </a:r>
            <a:r>
              <a:rPr lang="zh-CN" altLang="en-US"/>
              <a:t>：</a:t>
            </a:r>
            <a:r>
              <a:rPr lang="en-US" altLang="zh-CN"/>
              <a:t>actually does the work Alice wants performed</a:t>
            </a:r>
            <a:endParaRPr lang="zh-CN" altLang="en-US"/>
          </a:p>
          <a:p>
            <a:pPr lvl="2">
              <a:lnSpc>
                <a:spcPct val="90000"/>
              </a:lnSpc>
              <a:spcBef>
                <a:spcPct val="20000"/>
              </a:spcBef>
            </a:pPr>
            <a:r>
              <a:rPr lang="en-US" altLang="zh-CN" sz="2200"/>
              <a:t>Characteristics：difficult to attack</a:t>
            </a:r>
            <a:r>
              <a:rPr lang="zh-CN" altLang="en-US" sz="2200"/>
              <a:t>（</a:t>
            </a:r>
            <a:r>
              <a:rPr lang="en-US" altLang="zh-CN" sz="2200"/>
              <a:t>because of timestamp</a:t>
            </a:r>
            <a:r>
              <a:rPr lang="zh-CN" altLang="en-US" sz="2200"/>
              <a:t>）、</a:t>
            </a:r>
            <a:r>
              <a:rPr lang="en-US" altLang="zh-CN" sz="2200"/>
              <a:t>simple password</a:t>
            </a:r>
            <a:endParaRPr lang="zh-CN" altLang="en-US" sz="2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C4C6B8-7BD5-4DF3-AF14-F05076B87082}" type="slidenum">
              <a:rPr lang="zh-CN" altLang="en-US"/>
              <a:pPr/>
              <a:t>79</a:t>
            </a:fld>
            <a:endParaRPr lang="en-US" altLang="zh-CN"/>
          </a:p>
        </p:txBody>
      </p:sp>
      <p:pic>
        <p:nvPicPr>
          <p:cNvPr id="944130" name="Picture 2" descr="7-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49500"/>
            <a:ext cx="8763000" cy="412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4131" name="Text Box 3"/>
          <p:cNvSpPr txBox="1">
            <a:spLocks noChangeArrowheads="1"/>
          </p:cNvSpPr>
          <p:nvPr/>
        </p:nvSpPr>
        <p:spPr bwMode="auto">
          <a:xfrm>
            <a:off x="1763713" y="6507163"/>
            <a:ext cx="61722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Fig. 8-42. The operation of Kerberos V4.</a:t>
            </a:r>
          </a:p>
        </p:txBody>
      </p:sp>
      <p:sp>
        <p:nvSpPr>
          <p:cNvPr id="9441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-828675" y="0"/>
            <a:ext cx="10225088" cy="2233613"/>
          </a:xfrm>
          <a:ln/>
        </p:spPr>
        <p:txBody>
          <a:bodyPr/>
          <a:lstStyle/>
          <a:p>
            <a:pPr lvl="3">
              <a:lnSpc>
                <a:spcPct val="90000"/>
              </a:lnSpc>
              <a:spcBef>
                <a:spcPct val="20000"/>
              </a:spcBef>
            </a:pPr>
            <a:r>
              <a:rPr lang="en-US" altLang="zh-CN" sz="1800"/>
              <a:t>K</a:t>
            </a:r>
            <a:r>
              <a:rPr lang="en-US" altLang="zh-CN" sz="1800" baseline="-25000"/>
              <a:t>A</a:t>
            </a:r>
            <a:r>
              <a:rPr lang="en-US" altLang="zh-CN" sz="1800"/>
              <a:t>---- Password shared by Alice and AS</a:t>
            </a:r>
          </a:p>
          <a:p>
            <a:pPr lvl="3">
              <a:lnSpc>
                <a:spcPct val="90000"/>
              </a:lnSpc>
              <a:spcBef>
                <a:spcPct val="20000"/>
              </a:spcBef>
            </a:pPr>
            <a:r>
              <a:rPr lang="en-US" altLang="zh-CN" sz="1800"/>
              <a:t>K</a:t>
            </a:r>
            <a:r>
              <a:rPr lang="en-US" altLang="zh-CN" sz="1800" baseline="-25000"/>
              <a:t>B</a:t>
            </a:r>
            <a:r>
              <a:rPr lang="en-US" altLang="zh-CN" sz="1800"/>
              <a:t>---- Password shared by Bob and AS</a:t>
            </a:r>
          </a:p>
          <a:p>
            <a:pPr lvl="3">
              <a:lnSpc>
                <a:spcPct val="90000"/>
              </a:lnSpc>
              <a:spcBef>
                <a:spcPct val="20000"/>
              </a:spcBef>
            </a:pPr>
            <a:r>
              <a:rPr lang="en-US" altLang="zh-CN" sz="1800"/>
              <a:t>K</a:t>
            </a:r>
            <a:r>
              <a:rPr lang="en-US" altLang="zh-CN" sz="1800" baseline="-25000"/>
              <a:t>TGS</a:t>
            </a:r>
            <a:r>
              <a:rPr lang="en-US" altLang="zh-CN" sz="1800"/>
              <a:t>---TGS’s secret key,   K</a:t>
            </a:r>
            <a:r>
              <a:rPr lang="en-US" altLang="zh-CN" sz="1800" baseline="-25000"/>
              <a:t>TGS</a:t>
            </a:r>
            <a:r>
              <a:rPr lang="en-US" altLang="zh-CN" sz="1800"/>
              <a:t>(A, K</a:t>
            </a:r>
            <a:r>
              <a:rPr lang="en-US" altLang="zh-CN" sz="1800" baseline="-25000"/>
              <a:t>S</a:t>
            </a:r>
            <a:r>
              <a:rPr lang="en-US" altLang="zh-CN" sz="1800"/>
              <a:t>)--- Encrypted A and K</a:t>
            </a:r>
            <a:r>
              <a:rPr lang="en-US" altLang="zh-CN" sz="1800" baseline="-25000"/>
              <a:t>S</a:t>
            </a:r>
            <a:r>
              <a:rPr lang="en-US" altLang="zh-CN" sz="1800"/>
              <a:t> using K</a:t>
            </a:r>
            <a:r>
              <a:rPr lang="en-US" altLang="zh-CN" sz="1800" baseline="-25000"/>
              <a:t>TGS </a:t>
            </a:r>
            <a:r>
              <a:rPr lang="en-US" altLang="zh-CN" sz="1800"/>
              <a:t>to encrypt</a:t>
            </a:r>
          </a:p>
          <a:p>
            <a:pPr lvl="3">
              <a:lnSpc>
                <a:spcPct val="90000"/>
              </a:lnSpc>
              <a:spcBef>
                <a:spcPct val="20000"/>
              </a:spcBef>
            </a:pPr>
            <a:r>
              <a:rPr lang="en-US" altLang="zh-CN" sz="1800"/>
              <a:t>K</a:t>
            </a:r>
            <a:r>
              <a:rPr lang="en-US" altLang="zh-CN" sz="1800" baseline="-25000"/>
              <a:t>S</a:t>
            </a:r>
            <a:r>
              <a:rPr lang="en-US" altLang="zh-CN" sz="1800"/>
              <a:t>---- Session key between Alice and TGS</a:t>
            </a:r>
          </a:p>
          <a:p>
            <a:pPr lvl="3">
              <a:lnSpc>
                <a:spcPct val="90000"/>
              </a:lnSpc>
              <a:spcBef>
                <a:spcPct val="20000"/>
              </a:spcBef>
            </a:pPr>
            <a:r>
              <a:rPr lang="en-US" altLang="zh-CN" sz="1800"/>
              <a:t>K</a:t>
            </a:r>
            <a:r>
              <a:rPr lang="en-US" altLang="zh-CN" sz="1800" baseline="-25000"/>
              <a:t>B</a:t>
            </a:r>
            <a:r>
              <a:rPr lang="en-US" altLang="zh-CN" sz="1800"/>
              <a:t>(A, K</a:t>
            </a:r>
            <a:r>
              <a:rPr lang="en-US" altLang="zh-CN" sz="1800" baseline="-25000"/>
              <a:t>AB</a:t>
            </a:r>
            <a:r>
              <a:rPr lang="en-US" altLang="zh-CN" sz="1800"/>
              <a:t>) ----Ticket issued to Alice by TGS, so that Alice can communicate with Bob</a:t>
            </a:r>
          </a:p>
          <a:p>
            <a:pPr lvl="3">
              <a:lnSpc>
                <a:spcPct val="90000"/>
              </a:lnSpc>
              <a:spcBef>
                <a:spcPct val="20000"/>
              </a:spcBef>
            </a:pPr>
            <a:r>
              <a:rPr lang="en-US" altLang="zh-CN" sz="1800"/>
              <a:t>K</a:t>
            </a:r>
            <a:r>
              <a:rPr lang="en-US" altLang="zh-CN" sz="1800" baseline="-25000"/>
              <a:t>AB</a:t>
            </a:r>
            <a:r>
              <a:rPr lang="en-US" altLang="zh-CN" sz="1800"/>
              <a:t> ---- session key between Alice and Bob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4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4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B73549-15DD-42B1-9345-8253436908C3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1012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548680"/>
            <a:ext cx="8229600" cy="5638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600" b="1" dirty="0"/>
              <a:t>8</a:t>
            </a:r>
            <a:r>
              <a:rPr lang="zh-CN" altLang="en-US" sz="2600" b="1" dirty="0" smtClean="0"/>
              <a:t>.</a:t>
            </a:r>
            <a:r>
              <a:rPr lang="en-US" altLang="zh-CN" sz="2600" b="1" dirty="0" smtClean="0"/>
              <a:t>4</a:t>
            </a:r>
            <a:r>
              <a:rPr lang="zh-CN" altLang="en-US" sz="2600" b="1" dirty="0" smtClean="0"/>
              <a:t>.</a:t>
            </a:r>
            <a:r>
              <a:rPr lang="en-US" altLang="zh-CN" sz="2600" b="1" dirty="0" smtClean="0"/>
              <a:t>2</a:t>
            </a:r>
            <a:r>
              <a:rPr lang="zh-CN" altLang="en-US" sz="2600" b="1" dirty="0" smtClean="0"/>
              <a:t> </a:t>
            </a:r>
            <a:r>
              <a:rPr lang="en-US" altLang="zh-CN" sz="2600" b="1" dirty="0"/>
              <a:t>Two Fundamental Cryptographic Principles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All encrypted messages must contain some redundancy. </a:t>
            </a:r>
          </a:p>
          <a:p>
            <a:pPr lvl="2">
              <a:lnSpc>
                <a:spcPct val="90000"/>
              </a:lnSpc>
            </a:pPr>
            <a:r>
              <a:rPr lang="en-US" altLang="zh-CN" sz="2200" dirty="0"/>
              <a:t>The redundancy can prevent active intruders from cheating receivers</a:t>
            </a:r>
            <a:endParaRPr lang="zh-CN" altLang="en-US" sz="2200" dirty="0"/>
          </a:p>
          <a:p>
            <a:pPr lvl="2">
              <a:lnSpc>
                <a:spcPct val="85000"/>
              </a:lnSpc>
            </a:pPr>
            <a:r>
              <a:rPr lang="en-US" altLang="zh-CN" sz="2200" dirty="0"/>
              <a:t>However, this same redundancy makes it much easier for passive intruders to break the system</a:t>
            </a:r>
          </a:p>
          <a:p>
            <a:pPr lvl="2">
              <a:lnSpc>
                <a:spcPct val="85000"/>
              </a:lnSpc>
            </a:pPr>
            <a:r>
              <a:rPr lang="en-US" altLang="zh-CN" sz="2200" dirty="0"/>
              <a:t>A random string of English word would be a better choice for the redundancy.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Some measures must be taken to ensure that each message received is the latest one (not a repeated one).</a:t>
            </a:r>
          </a:p>
          <a:p>
            <a:pPr lvl="2">
              <a:lnSpc>
                <a:spcPct val="85000"/>
              </a:lnSpc>
            </a:pPr>
            <a:r>
              <a:rPr lang="en-US" altLang="zh-CN" sz="2200" dirty="0"/>
              <a:t>One such measure is including in every message a timestamp valid only for, say, 10 seconds.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CB3DEC-40F9-4BF1-B4F0-0EB93127456B}" type="slidenum">
              <a:rPr lang="zh-CN" altLang="en-US"/>
              <a:pPr/>
              <a:t>80</a:t>
            </a:fld>
            <a:endParaRPr lang="en-US" altLang="zh-CN"/>
          </a:p>
        </p:txBody>
      </p:sp>
      <p:sp>
        <p:nvSpPr>
          <p:cNvPr id="94515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609600"/>
            <a:ext cx="7315200" cy="1143000"/>
          </a:xfrm>
        </p:spPr>
        <p:txBody>
          <a:bodyPr/>
          <a:lstStyle/>
          <a:p>
            <a:r>
              <a:rPr lang="zh-CN" altLang="en-US"/>
              <a:t>8.7 </a:t>
            </a:r>
            <a:r>
              <a:rPr lang="en-US" altLang="zh-CN"/>
              <a:t>Authentication protocols</a:t>
            </a:r>
            <a:endParaRPr lang="zh-CN" altLang="zh-CN"/>
          </a:p>
        </p:txBody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8610600" cy="5334000"/>
          </a:xfrm>
        </p:spPr>
        <p:txBody>
          <a:bodyPr/>
          <a:lstStyle/>
          <a:p>
            <a:r>
              <a:rPr lang="zh-CN" altLang="en-US" sz="2700"/>
              <a:t>8.7.5 </a:t>
            </a:r>
            <a:r>
              <a:rPr lang="en-US" altLang="zh-CN" sz="2700"/>
              <a:t>Authentication Using Public-Key Cryptography</a:t>
            </a:r>
          </a:p>
          <a:p>
            <a:pPr lvl="2"/>
            <a:r>
              <a:rPr lang="en-US" altLang="zh-CN"/>
              <a:t>Important condition</a:t>
            </a:r>
            <a:r>
              <a:rPr lang="zh-CN" altLang="en-US"/>
              <a:t>(</a:t>
            </a:r>
            <a:r>
              <a:rPr lang="en-US" altLang="zh-CN"/>
              <a:t>weakness</a:t>
            </a:r>
            <a:r>
              <a:rPr lang="zh-CN" altLang="en-US"/>
              <a:t>)：</a:t>
            </a:r>
            <a:r>
              <a:rPr lang="en-US" altLang="zh-CN"/>
              <a:t>it assumes that Alice and Bob already know each other’s public keys.</a:t>
            </a:r>
            <a:endParaRPr lang="zh-CN" altLang="en-US"/>
          </a:p>
          <a:p>
            <a:pPr lvl="2"/>
            <a:r>
              <a:rPr lang="en-US" altLang="zh-CN"/>
              <a:t>The process of authenticating each other</a:t>
            </a:r>
            <a:r>
              <a:rPr lang="zh-CN" altLang="en-US"/>
              <a:t>-</a:t>
            </a:r>
            <a:r>
              <a:rPr lang="zh-CN" altLang="en-US">
                <a:solidFill>
                  <a:srgbClr val="FF00FF"/>
                </a:solidFill>
              </a:rPr>
              <a:t>[</a:t>
            </a:r>
            <a:r>
              <a:rPr lang="en-US" altLang="zh-CN">
                <a:solidFill>
                  <a:srgbClr val="FF00FF"/>
                </a:solidFill>
              </a:rPr>
              <a:t>see fig 8-43]</a:t>
            </a:r>
            <a:endParaRPr lang="zh-CN" altLang="en-US"/>
          </a:p>
          <a:p>
            <a:pPr lvl="2"/>
            <a:r>
              <a:rPr lang="en-US" altLang="zh-CN"/>
              <a:t>characteristics：difficult to attack.</a:t>
            </a:r>
            <a:endParaRPr lang="en-US" altLang="zh-CN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EA1CE1-DB20-4207-AC61-472772E0FF2E}" type="slidenum">
              <a:rPr lang="zh-CN" altLang="en-US"/>
              <a:pPr/>
              <a:t>81</a:t>
            </a:fld>
            <a:endParaRPr lang="en-US" altLang="zh-CN"/>
          </a:p>
        </p:txBody>
      </p:sp>
      <p:sp>
        <p:nvSpPr>
          <p:cNvPr id="947203" name="Text Box 3"/>
          <p:cNvSpPr txBox="1">
            <a:spLocks noChangeArrowheads="1"/>
          </p:cNvSpPr>
          <p:nvPr/>
        </p:nvSpPr>
        <p:spPr bwMode="auto">
          <a:xfrm>
            <a:off x="1524000" y="5257800"/>
            <a:ext cx="6705600" cy="65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Fig. 8-43. Mutual authentication using public-key cryptography.</a:t>
            </a:r>
          </a:p>
        </p:txBody>
      </p:sp>
      <p:pic>
        <p:nvPicPr>
          <p:cNvPr id="947204" name="Picture 4" descr="8-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38"/>
          <a:stretch>
            <a:fillRect/>
          </a:stretch>
        </p:blipFill>
        <p:spPr bwMode="auto">
          <a:xfrm>
            <a:off x="1066800" y="838200"/>
            <a:ext cx="69437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A489F7-BCB1-417C-A415-18AD79488E87}" type="slidenum">
              <a:rPr lang="zh-CN" altLang="en-US"/>
              <a:pPr/>
              <a:t>82</a:t>
            </a:fld>
            <a:endParaRPr lang="en-US" altLang="zh-CN"/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315200" cy="1143000"/>
          </a:xfrm>
        </p:spPr>
        <p:txBody>
          <a:bodyPr/>
          <a:lstStyle/>
          <a:p>
            <a:r>
              <a:rPr lang="zh-CN" altLang="en-US"/>
              <a:t>8.8 </a:t>
            </a:r>
            <a:r>
              <a:rPr lang="en-US" altLang="zh-CN"/>
              <a:t>E-mail Security</a:t>
            </a:r>
          </a:p>
        </p:txBody>
      </p:sp>
      <p:sp>
        <p:nvSpPr>
          <p:cNvPr id="1001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8458200" cy="5029200"/>
          </a:xfrm>
        </p:spPr>
        <p:txBody>
          <a:bodyPr/>
          <a:lstStyle/>
          <a:p>
            <a:r>
              <a:rPr lang="zh-CN" altLang="en-US"/>
              <a:t>8.8.1 </a:t>
            </a:r>
            <a:r>
              <a:rPr lang="en-US" altLang="zh-CN"/>
              <a:t>PGP –pretty good privacy</a:t>
            </a:r>
          </a:p>
          <a:p>
            <a:pPr lvl="1"/>
            <a:r>
              <a:rPr kumimoji="0" lang="en-US" altLang="zh-CN"/>
              <a:t>Secure email systems: </a:t>
            </a:r>
            <a:r>
              <a:rPr lang="en-US" altLang="zh-CN" sz="2400"/>
              <a:t>PGP and</a:t>
            </a:r>
            <a:r>
              <a:rPr lang="zh-CN" altLang="en-US" sz="2400"/>
              <a:t> </a:t>
            </a:r>
            <a:r>
              <a:rPr lang="en-US" altLang="zh-CN" sz="2400"/>
              <a:t>PEM</a:t>
            </a:r>
          </a:p>
          <a:p>
            <a:pPr lvl="1"/>
            <a:r>
              <a:rPr lang="en-US" altLang="zh-CN"/>
              <a:t>PGP –pretty good privacy. Phil Zimmermann. It provides</a:t>
            </a:r>
            <a:r>
              <a:rPr lang="zh-CN" altLang="en-US"/>
              <a:t>：</a:t>
            </a:r>
          </a:p>
          <a:p>
            <a:pPr lvl="2"/>
            <a:r>
              <a:rPr lang="en-US" altLang="zh-CN"/>
              <a:t>privacy</a:t>
            </a:r>
            <a:r>
              <a:rPr lang="zh-CN" altLang="en-US"/>
              <a:t>、</a:t>
            </a:r>
            <a:r>
              <a:rPr lang="en-US" altLang="zh-CN"/>
              <a:t>authentication</a:t>
            </a:r>
            <a:r>
              <a:rPr lang="zh-CN" altLang="en-US"/>
              <a:t>、</a:t>
            </a:r>
            <a:r>
              <a:rPr lang="en-US" altLang="zh-CN"/>
              <a:t>digital signature and compression</a:t>
            </a:r>
            <a:endParaRPr lang="zh-CN" altLang="en-US"/>
          </a:p>
          <a:p>
            <a:pPr lvl="2"/>
            <a:r>
              <a:rPr lang="en-US" altLang="zh-CN"/>
              <a:t>software</a:t>
            </a:r>
            <a:r>
              <a:rPr lang="zh-CN" altLang="en-US"/>
              <a:t>、</a:t>
            </a:r>
            <a:r>
              <a:rPr lang="en-US" altLang="zh-CN"/>
              <a:t>source code distributed free of charge</a:t>
            </a:r>
            <a:endParaRPr lang="zh-CN" altLang="en-US"/>
          </a:p>
          <a:p>
            <a:pPr lvl="2"/>
            <a:r>
              <a:rPr lang="en-US" altLang="zh-CN"/>
              <a:t>Uses existing cryptographic algorithms. Based on</a:t>
            </a:r>
            <a:r>
              <a:rPr lang="zh-CN" altLang="en-US"/>
              <a:t>：</a:t>
            </a:r>
            <a:r>
              <a:rPr lang="en-US" altLang="zh-CN"/>
              <a:t>RSA、IDEA and MD5.</a:t>
            </a:r>
          </a:p>
          <a:p>
            <a:pPr lvl="2"/>
            <a:r>
              <a:rPr lang="en-US" altLang="zh-CN"/>
              <a:t>PGP operation for sending a message.</a:t>
            </a:r>
            <a:r>
              <a:rPr lang="zh-CN" altLang="en-US"/>
              <a:t>-</a:t>
            </a:r>
            <a:r>
              <a:rPr lang="zh-CN" altLang="en-US">
                <a:solidFill>
                  <a:srgbClr val="FF00FF"/>
                </a:solidFill>
              </a:rPr>
              <a:t>[</a:t>
            </a:r>
            <a:r>
              <a:rPr lang="en-US" altLang="zh-CN">
                <a:solidFill>
                  <a:srgbClr val="FF00FF"/>
                </a:solidFill>
              </a:rPr>
              <a:t>see fig 8-44]</a:t>
            </a:r>
            <a:r>
              <a:rPr lang="zh-CN" alt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145367-701D-4031-9505-483F868F84A4}" type="slidenum">
              <a:rPr lang="zh-CN" altLang="en-US"/>
              <a:pPr/>
              <a:t>83</a:t>
            </a:fld>
            <a:endParaRPr lang="en-US" altLang="zh-CN"/>
          </a:p>
        </p:txBody>
      </p:sp>
      <p:pic>
        <p:nvPicPr>
          <p:cNvPr id="1002498" name="Picture 2" descr="7-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8600"/>
            <a:ext cx="8820150" cy="502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2499" name="Text Box 3"/>
          <p:cNvSpPr txBox="1">
            <a:spLocks noChangeArrowheads="1"/>
          </p:cNvSpPr>
          <p:nvPr/>
        </p:nvSpPr>
        <p:spPr bwMode="auto">
          <a:xfrm>
            <a:off x="1295400" y="5486400"/>
            <a:ext cx="58674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</a:rPr>
              <a:t>Fig.8-44. PGP in operation for sending a message.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0024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2A73BF-60F4-4DD3-B369-C98EE2DCBBCB}" type="slidenum">
              <a:rPr lang="zh-CN" altLang="en-US"/>
              <a:pPr/>
              <a:t>84</a:t>
            </a:fld>
            <a:endParaRPr lang="en-US" altLang="zh-CN"/>
          </a:p>
        </p:txBody>
      </p:sp>
      <p:sp>
        <p:nvSpPr>
          <p:cNvPr id="100454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7315200" cy="1143000"/>
          </a:xfrm>
        </p:spPr>
        <p:txBody>
          <a:bodyPr/>
          <a:lstStyle/>
          <a:p>
            <a:r>
              <a:rPr lang="zh-CN" altLang="en-US"/>
              <a:t>8.8 </a:t>
            </a:r>
            <a:r>
              <a:rPr lang="en-US" altLang="zh-CN"/>
              <a:t>E-mail Security</a:t>
            </a:r>
            <a:endParaRPr lang="zh-CN" altLang="zh-CN"/>
          </a:p>
        </p:txBody>
      </p:sp>
      <p:sp>
        <p:nvSpPr>
          <p:cNvPr id="1004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763000" cy="5257800"/>
          </a:xfrm>
        </p:spPr>
        <p:txBody>
          <a:bodyPr/>
          <a:lstStyle/>
          <a:p>
            <a:pPr lvl="1">
              <a:spcBef>
                <a:spcPct val="5000"/>
              </a:spcBef>
              <a:spcAft>
                <a:spcPct val="5000"/>
              </a:spcAft>
              <a:buFontTx/>
              <a:buChar char="•"/>
            </a:pPr>
            <a:r>
              <a:rPr lang="zh-CN" altLang="en-US" sz="3200"/>
              <a:t>8.8.2 </a:t>
            </a:r>
            <a:r>
              <a:rPr lang="en-US" altLang="zh-CN" sz="3200"/>
              <a:t>PEM --Privacy enhanced Mail</a:t>
            </a:r>
            <a:endParaRPr lang="en-US" altLang="zh-CN" sz="2200"/>
          </a:p>
          <a:p>
            <a:pPr lvl="1">
              <a:spcBef>
                <a:spcPct val="5000"/>
              </a:spcBef>
              <a:spcAft>
                <a:spcPct val="5000"/>
              </a:spcAft>
              <a:buFontTx/>
              <a:buNone/>
            </a:pPr>
            <a:r>
              <a:rPr lang="en-US" altLang="zh-CN" sz="2200"/>
              <a:t>– PEM (Privacy enhanced Mail)</a:t>
            </a:r>
            <a:endParaRPr lang="zh-CN" altLang="en-US" sz="2200"/>
          </a:p>
          <a:p>
            <a:pPr lvl="2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altLang="zh-CN" sz="2000"/>
              <a:t>An official Internet standard</a:t>
            </a:r>
            <a:r>
              <a:rPr lang="zh-CN" altLang="en-US" sz="2000"/>
              <a:t> (</a:t>
            </a:r>
            <a:r>
              <a:rPr lang="en-US" altLang="zh-CN" sz="2000"/>
              <a:t>RFC1421-1424)</a:t>
            </a:r>
          </a:p>
          <a:p>
            <a:pPr lvl="2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altLang="zh-CN" sz="2000"/>
              <a:t>Messages sent using PEM are first converted to canonical form </a:t>
            </a:r>
            <a:r>
              <a:rPr lang="zh-CN" altLang="en-US" sz="2000"/>
              <a:t>(关于空格,制表符,</a:t>
            </a:r>
            <a:r>
              <a:rPr lang="zh-CN" altLang="zh-CN" sz="2000"/>
              <a:t>CR,LF等的规范化表示), </a:t>
            </a:r>
            <a:r>
              <a:rPr lang="en-US" altLang="zh-CN" sz="2000"/>
              <a:t>so they all have the same conventions about white space and the use of carriage returns and line feeds. Next,a message hash is computed using MD2 or MD5</a:t>
            </a:r>
            <a:endParaRPr lang="zh-CN" altLang="en-US" sz="2000"/>
          </a:p>
          <a:p>
            <a:pPr lvl="2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altLang="zh-CN" sz="2000"/>
              <a:t>Each message is encrypted with a one-time key that is enclosed along with the message. The key can be protected either with RSA or with triple DES using EDE.</a:t>
            </a:r>
            <a:endParaRPr lang="zh-CN" altLang="en-US" sz="2000"/>
          </a:p>
          <a:p>
            <a:pPr lvl="2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altLang="zh-CN" sz="2000"/>
              <a:t>Keys are managed by </a:t>
            </a:r>
            <a:r>
              <a:rPr lang="en-US" altLang="zh-CN" sz="2000" b="1"/>
              <a:t>certification authorities</a:t>
            </a:r>
            <a:endParaRPr lang="zh-CN" altLang="en-US" sz="2000" b="1"/>
          </a:p>
          <a:p>
            <a:pPr lvl="1">
              <a:spcBef>
                <a:spcPct val="5000"/>
              </a:spcBef>
              <a:spcAft>
                <a:spcPct val="5000"/>
              </a:spcAft>
            </a:pPr>
            <a:r>
              <a:rPr lang="en-US" altLang="zh-CN" sz="2200"/>
              <a:t>A comparison of PGP and PEM</a:t>
            </a:r>
            <a:r>
              <a:rPr lang="zh-CN" altLang="en-US" sz="2200"/>
              <a:t>-</a:t>
            </a:r>
            <a:r>
              <a:rPr lang="zh-CN" altLang="en-US" sz="2200">
                <a:solidFill>
                  <a:srgbClr val="FF00FF"/>
                </a:solidFill>
              </a:rPr>
              <a:t>[</a:t>
            </a:r>
            <a:r>
              <a:rPr lang="en-US" altLang="zh-CN" sz="2200">
                <a:solidFill>
                  <a:srgbClr val="FF00FF"/>
                </a:solidFill>
              </a:rPr>
              <a:t>see fig next page]</a:t>
            </a:r>
            <a:r>
              <a:rPr lang="zh-CN" altLang="en-US" sz="2200"/>
              <a:t> </a:t>
            </a:r>
          </a:p>
          <a:p>
            <a:pPr>
              <a:spcBef>
                <a:spcPct val="5000"/>
              </a:spcBef>
              <a:spcAft>
                <a:spcPct val="5000"/>
              </a:spcAft>
            </a:pPr>
            <a:endParaRPr lang="zh-CN" altLang="en-US" sz="2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8CC8E0-682F-4684-92FE-3CCCCABB5BE9}" type="slidenum">
              <a:rPr lang="zh-CN" altLang="en-US"/>
              <a:pPr/>
              <a:t>85</a:t>
            </a:fld>
            <a:endParaRPr lang="en-US" altLang="zh-CN"/>
          </a:p>
        </p:txBody>
      </p:sp>
      <p:graphicFrame>
        <p:nvGraphicFramePr>
          <p:cNvPr id="1006594" name="Object 2"/>
          <p:cNvGraphicFramePr>
            <a:graphicFrameLocks noChangeAspect="1"/>
          </p:cNvGraphicFramePr>
          <p:nvPr/>
        </p:nvGraphicFramePr>
        <p:xfrm>
          <a:off x="838200" y="0"/>
          <a:ext cx="7620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600" name="位图图像" r:id="rId4" imgW="4161905" imgH="4247619" progId="Paint.Picture">
                  <p:embed/>
                </p:oleObj>
              </mc:Choice>
              <mc:Fallback>
                <p:oleObj name="位图图像" r:id="rId4" imgW="4161905" imgH="4247619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0"/>
                        <a:ext cx="7620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0065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5347D9-AA89-4FAA-A9DF-37E0183AA667}" type="slidenum">
              <a:rPr lang="zh-CN" altLang="en-US"/>
              <a:pPr/>
              <a:t>86</a:t>
            </a:fld>
            <a:endParaRPr lang="en-US" altLang="zh-CN"/>
          </a:p>
        </p:txBody>
      </p:sp>
      <p:sp>
        <p:nvSpPr>
          <p:cNvPr id="94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7315200" cy="990600"/>
          </a:xfrm>
        </p:spPr>
        <p:txBody>
          <a:bodyPr/>
          <a:lstStyle/>
          <a:p>
            <a:r>
              <a:rPr lang="zh-CN" altLang="zh-CN"/>
              <a:t>8.9 </a:t>
            </a:r>
            <a:r>
              <a:rPr lang="en-US" altLang="zh-CN"/>
              <a:t>WEB SECURITY</a:t>
            </a:r>
          </a:p>
        </p:txBody>
      </p:sp>
      <p:sp>
        <p:nvSpPr>
          <p:cNvPr id="94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47800"/>
            <a:ext cx="7924800" cy="3733800"/>
          </a:xfrm>
        </p:spPr>
        <p:txBody>
          <a:bodyPr/>
          <a:lstStyle/>
          <a:p>
            <a:pPr marL="952500" lvl="1" indent="-495300"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zh-CN" sz="2400"/>
              <a:t>Web security can be divided into three parts</a:t>
            </a:r>
          </a:p>
          <a:p>
            <a:pPr marL="952500" lvl="1" indent="-495300">
              <a:spcBef>
                <a:spcPct val="10000"/>
              </a:spcBef>
              <a:spcAft>
                <a:spcPct val="10000"/>
              </a:spcAft>
            </a:pPr>
            <a:r>
              <a:rPr lang="en-US" altLang="zh-CN" sz="2200"/>
              <a:t>First, how are objects and resource named securely?</a:t>
            </a:r>
          </a:p>
          <a:p>
            <a:pPr marL="952500" lvl="1" indent="-495300">
              <a:spcBef>
                <a:spcPct val="10000"/>
              </a:spcBef>
              <a:spcAft>
                <a:spcPct val="10000"/>
              </a:spcAft>
            </a:pPr>
            <a:r>
              <a:rPr lang="en-US" altLang="zh-CN" sz="2200"/>
              <a:t>Second, how can secure, authenticated connections be established?</a:t>
            </a:r>
          </a:p>
          <a:p>
            <a:pPr marL="952500" lvl="1" indent="-495300">
              <a:spcBef>
                <a:spcPct val="10000"/>
              </a:spcBef>
              <a:spcAft>
                <a:spcPct val="10000"/>
              </a:spcAft>
            </a:pPr>
            <a:r>
              <a:rPr lang="en-US" altLang="zh-CN" sz="2200"/>
              <a:t>Third ,what happens when a Web site sends a client a piece of executable code?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3CF4C5-6854-4575-9599-67A0EE0A7500}" type="slidenum">
              <a:rPr lang="zh-CN" altLang="en-US"/>
              <a:pPr/>
              <a:t>87</a:t>
            </a:fld>
            <a:endParaRPr lang="en-US" altLang="zh-CN"/>
          </a:p>
        </p:txBody>
      </p:sp>
      <p:sp>
        <p:nvSpPr>
          <p:cNvPr id="950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315200" cy="1143000"/>
          </a:xfrm>
        </p:spPr>
        <p:txBody>
          <a:bodyPr/>
          <a:lstStyle/>
          <a:p>
            <a:r>
              <a:rPr lang="zh-CN" altLang="zh-CN"/>
              <a:t>8.9 </a:t>
            </a:r>
            <a:r>
              <a:rPr lang="en-US" altLang="zh-CN"/>
              <a:t>WEB SECURITY</a:t>
            </a:r>
          </a:p>
        </p:txBody>
      </p:sp>
      <p:sp>
        <p:nvSpPr>
          <p:cNvPr id="950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914400"/>
            <a:ext cx="7620000" cy="5486400"/>
          </a:xfrm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zh-CN" altLang="en-US" sz="2400"/>
              <a:t>8.9.1 </a:t>
            </a:r>
            <a:r>
              <a:rPr lang="en-US" altLang="zh-CN" sz="2400"/>
              <a:t>Threats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zh-CN" sz="2200"/>
              <a:t>Web site security problems is really pretty grim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zh-CN" sz="2000"/>
              <a:t>Examples: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Attacked by crackers (usually called “hackers”)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Denial-of-service attacks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  <a:buFontTx/>
              <a:buNone/>
            </a:pPr>
            <a:endParaRPr lang="en-US" altLang="zh-CN" sz="2000"/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zh-CN" sz="2400"/>
              <a:t>8.9.2 Secure Naming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200"/>
              <a:t>The classic man-in-the-middle attack: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zh-CN" sz="2000"/>
              <a:t>       Alice wants to visit Bob’s Web site, but Trudy intercepts her outgoing packets , when Trudy captures a request to Bob’s Web site , she could go to Bob’s Web site to get  the page, modify Bob’s Web site page as she wishes , and return the fake page to Alice.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The disadvantage: Trudy has to tap either Alice’s phone line or bob’s.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A23BA3-12B8-4BD7-9028-D4625EB2C134}" type="slidenum">
              <a:rPr lang="zh-CN" altLang="en-US"/>
              <a:pPr/>
              <a:t>88</a:t>
            </a:fld>
            <a:endParaRPr lang="en-US" altLang="zh-CN"/>
          </a:p>
        </p:txBody>
      </p:sp>
      <p:sp>
        <p:nvSpPr>
          <p:cNvPr id="9512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7315200" cy="1143000"/>
          </a:xfrm>
        </p:spPr>
        <p:txBody>
          <a:bodyPr/>
          <a:lstStyle/>
          <a:p>
            <a:r>
              <a:rPr lang="zh-CN" altLang="zh-CN"/>
              <a:t>8.9 </a:t>
            </a:r>
            <a:r>
              <a:rPr lang="en-US" altLang="zh-CN"/>
              <a:t>WEB SECURITY</a:t>
            </a:r>
            <a:endParaRPr lang="zh-CN" altLang="en-US"/>
          </a:p>
        </p:txBody>
      </p:sp>
      <p:sp>
        <p:nvSpPr>
          <p:cNvPr id="951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066800"/>
            <a:ext cx="7543800" cy="457200"/>
          </a:xfrm>
        </p:spPr>
        <p:txBody>
          <a:bodyPr/>
          <a:lstStyle/>
          <a:p>
            <a:endParaRPr lang="zh-CN" altLang="zh-CN" sz="2400"/>
          </a:p>
          <a:p>
            <a:pPr lvl="1">
              <a:buFontTx/>
              <a:buNone/>
            </a:pPr>
            <a:endParaRPr lang="zh-CN" altLang="zh-CN" sz="2000"/>
          </a:p>
        </p:txBody>
      </p:sp>
      <p:pic>
        <p:nvPicPr>
          <p:cNvPr id="951300" name="Picture 4" descr="8-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8763000" cy="502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1301" name="Rectangle 5"/>
          <p:cNvSpPr>
            <a:spLocks noChangeArrowheads="1"/>
          </p:cNvSpPr>
          <p:nvPr/>
        </p:nvSpPr>
        <p:spPr bwMode="auto">
          <a:xfrm>
            <a:off x="1066800" y="5943600"/>
            <a:ext cx="7543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</a:pPr>
            <a:r>
              <a:rPr kumimoji="0" lang="zh-CN" altLang="zh-CN" sz="2000">
                <a:latin typeface="宋体" panose="02010600030101010101" pitchFamily="2" charset="-122"/>
              </a:rPr>
              <a:t>  </a:t>
            </a:r>
            <a:r>
              <a:rPr kumimoji="0" lang="en-US" altLang="zh-CN" sz="2000">
                <a:latin typeface="宋体" panose="02010600030101010101" pitchFamily="2" charset="-122"/>
              </a:rPr>
              <a:t>Figure 8-46.</a:t>
            </a:r>
            <a:r>
              <a:rPr kumimoji="0" lang="en-US" altLang="zh-CN" sz="2000">
                <a:solidFill>
                  <a:srgbClr val="FF00FF"/>
                </a:solidFill>
                <a:latin typeface="宋体" panose="02010600030101010101" pitchFamily="2" charset="-122"/>
              </a:rPr>
              <a:t>(a)</a:t>
            </a:r>
            <a:r>
              <a:rPr kumimoji="0" lang="en-US" altLang="zh-CN" sz="2000">
                <a:latin typeface="宋体" panose="02010600030101010101" pitchFamily="2" charset="-122"/>
              </a:rPr>
              <a:t> Normal situation.  </a:t>
            </a:r>
            <a:r>
              <a:rPr kumimoji="0" lang="en-US" altLang="zh-CN" sz="2000">
                <a:solidFill>
                  <a:srgbClr val="FF00FF"/>
                </a:solidFill>
                <a:latin typeface="宋体" panose="02010600030101010101" pitchFamily="2" charset="-122"/>
              </a:rPr>
              <a:t>(b)</a:t>
            </a:r>
            <a:r>
              <a:rPr kumimoji="0" lang="en-US" altLang="zh-CN" sz="2000">
                <a:latin typeface="宋体" panose="02010600030101010101" pitchFamily="2" charset="-122"/>
              </a:rPr>
              <a:t> An attack based on breaking into DNS and modifying Bob's record.</a:t>
            </a:r>
            <a:endParaRPr lang="en-US" altLang="zh-CN" sz="2000">
              <a:effectLst>
                <a:outerShdw blurRad="38100" dist="38100" dir="2700000" algn="tl">
                  <a:srgbClr val="000000"/>
                </a:outerShdw>
              </a:effectLst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66031F-86C9-4D83-A00E-A66C8ABE0DF1}" type="slidenum">
              <a:rPr lang="zh-CN" altLang="en-US"/>
              <a:pPr/>
              <a:t>89</a:t>
            </a:fld>
            <a:endParaRPr lang="en-US" altLang="zh-CN"/>
          </a:p>
        </p:txBody>
      </p:sp>
      <p:sp>
        <p:nvSpPr>
          <p:cNvPr id="95232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315200" cy="1143000"/>
          </a:xfrm>
        </p:spPr>
        <p:txBody>
          <a:bodyPr/>
          <a:lstStyle/>
          <a:p>
            <a:r>
              <a:rPr lang="zh-CN" altLang="zh-CN"/>
              <a:t>8.9 </a:t>
            </a:r>
            <a:r>
              <a:rPr lang="en-US" altLang="zh-CN"/>
              <a:t>WEB SECURITY</a:t>
            </a:r>
            <a:endParaRPr lang="zh-CN" altLang="en-US"/>
          </a:p>
        </p:txBody>
      </p:sp>
      <p:sp>
        <p:nvSpPr>
          <p:cNvPr id="952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990600"/>
            <a:ext cx="7772400" cy="5486400"/>
          </a:xfrm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zh-CN" sz="2400">
                <a:solidFill>
                  <a:srgbClr val="66FFFF"/>
                </a:solidFill>
              </a:rPr>
              <a:t>DNS  Spoofing</a:t>
            </a:r>
            <a:endParaRPr lang="en-US" altLang="zh-CN" sz="2400"/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zh-CN" sz="2400"/>
              <a:t>How might Trudy fool DNS?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Because DNS uses UDP,the DNS server could not check  who supplied the answer. 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200"/>
              <a:t>The Attack Procedure</a:t>
            </a:r>
            <a:r>
              <a:rPr lang="en-US" altLang="zh-CN" sz="2000"/>
              <a:t>:</a:t>
            </a:r>
          </a:p>
          <a:p>
            <a:pPr lvl="2"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zh-CN" sz="2000"/>
              <a:t> 1.Trudy sends a request to Alice’s ISP asking for the IP address of bob.com;</a:t>
            </a:r>
          </a:p>
          <a:p>
            <a:pPr lvl="2"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zh-CN" sz="2000"/>
              <a:t> 2.Trudy beats the .com sever to the punch and send back  the false IP address “42.9.9.9”  which is hers;</a:t>
            </a:r>
          </a:p>
          <a:p>
            <a:pPr lvl="2"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zh-CN" sz="2000"/>
              <a:t> 3.The false reply gets back to Alice ISP earlier, that one will be cached and the real reply will be rejected.</a:t>
            </a: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zh-CN" sz="2200" u="sng"/>
              <a:t>DNS spoofing</a:t>
            </a:r>
            <a:r>
              <a:rPr lang="en-US" altLang="zh-CN" sz="2200" b="1"/>
              <a:t>:</a:t>
            </a:r>
            <a:r>
              <a:rPr lang="en-US" altLang="zh-CN" sz="2400"/>
              <a:t> </a:t>
            </a:r>
            <a:r>
              <a:rPr lang="en-US" altLang="zh-CN" sz="2000"/>
              <a:t>Tricking a DNS sever into installing a false IP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zh-CN" sz="2000"/>
              <a:t>                               address.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zh-CN" sz="2000"/>
              <a:t>    </a:t>
            </a:r>
            <a:r>
              <a:rPr lang="en-US" altLang="zh-CN" sz="2200" u="sng"/>
              <a:t>Poisoned cache</a:t>
            </a:r>
            <a:r>
              <a:rPr lang="en-US" altLang="zh-CN" sz="2200" b="1"/>
              <a:t>: </a:t>
            </a:r>
            <a:r>
              <a:rPr lang="en-US" altLang="zh-CN" sz="2000"/>
              <a:t>A cache that holds an intentionally false IP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zh-CN" sz="2000"/>
              <a:t>                                address.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698432-7DF4-40E9-A0F0-7A96E12861D5}" type="slidenum">
              <a:rPr lang="zh-CN" altLang="en-US"/>
              <a:pPr/>
              <a:t>9</a:t>
            </a:fld>
            <a:endParaRPr lang="en-US" altLang="zh-CN"/>
          </a:p>
        </p:txBody>
      </p:sp>
      <p:sp>
        <p:nvSpPr>
          <p:cNvPr id="871427" name="Rectangle 3"/>
          <p:cNvSpPr>
            <a:spLocks noChangeArrowheads="1"/>
          </p:cNvSpPr>
          <p:nvPr/>
        </p:nvSpPr>
        <p:spPr bwMode="auto">
          <a:xfrm>
            <a:off x="533400" y="450850"/>
            <a:ext cx="8305800" cy="587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0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kumimoji="1" lang="zh-CN" altLang="zh-CN" sz="2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8</a:t>
            </a:r>
            <a:r>
              <a:rPr kumimoji="1" lang="zh-CN" altLang="zh-CN" sz="2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.</a:t>
            </a:r>
            <a:r>
              <a:rPr kumimoji="1" lang="en-US" altLang="zh-CN" sz="2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4</a:t>
            </a:r>
            <a:r>
              <a:rPr kumimoji="1" lang="zh-CN" altLang="zh-CN" sz="2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.</a:t>
            </a:r>
            <a:r>
              <a:rPr kumimoji="1" lang="en-US" altLang="zh-CN" sz="2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3</a:t>
            </a:r>
            <a:r>
              <a:rPr kumimoji="1" lang="zh-CN" altLang="zh-CN" sz="2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 </a:t>
            </a:r>
            <a:r>
              <a:rPr kumimoji="1" lang="en-US" altLang="zh-CN" sz="2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Substitution Ciphers</a:t>
            </a:r>
          </a:p>
          <a:p>
            <a:pPr lvl="1" algn="l" eaLnBrk="1" hangingPunct="1">
              <a:spcBef>
                <a:spcPct val="10000"/>
              </a:spcBef>
              <a:spcAft>
                <a:spcPct val="10000"/>
              </a:spcAft>
              <a:buFontTx/>
              <a:buChar char="–"/>
            </a:pPr>
            <a:r>
              <a:rPr kumimoji="1"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Each letter or group of letters is  replaced by another letter or group of letters to disguise it</a:t>
            </a:r>
          </a:p>
          <a:p>
            <a:pPr lvl="1" algn="l" eaLnBrk="1" hangingPunct="1">
              <a:spcBef>
                <a:spcPct val="10000"/>
              </a:spcBef>
              <a:spcAft>
                <a:spcPct val="10000"/>
              </a:spcAft>
              <a:buFontTx/>
              <a:buChar char="–"/>
            </a:pPr>
            <a:r>
              <a:rPr kumimoji="1"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plaintext letter is x, </a:t>
            </a:r>
            <a:r>
              <a:rPr kumimoji="1" lang="en-US" altLang="zh-CN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ciphertext</a:t>
            </a:r>
            <a:r>
              <a:rPr kumimoji="1"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 letter is y,       y=f(x) is decided by following table:</a:t>
            </a:r>
          </a:p>
          <a:p>
            <a:pPr lvl="3" eaLnBrk="1" hangingPunct="1">
              <a:lnSpc>
                <a:spcPct val="90000"/>
              </a:lnSpc>
              <a:spcBef>
                <a:spcPct val="50000"/>
              </a:spcBef>
            </a:pPr>
            <a:endParaRPr kumimoji="1"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</a:endParaRPr>
          </a:p>
          <a:p>
            <a:pPr lvl="3" eaLnBrk="1" hangingPunct="1">
              <a:lnSpc>
                <a:spcPct val="90000"/>
              </a:lnSpc>
              <a:spcBef>
                <a:spcPct val="50000"/>
              </a:spcBef>
              <a:buFontTx/>
              <a:buChar char="–"/>
            </a:pPr>
            <a:endParaRPr kumimoji="1"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Char char="–"/>
            </a:pPr>
            <a:r>
              <a:rPr kumimoji="1" lang="en-US" altLang="zh-CN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attack --&gt; QZZQEA</a:t>
            </a:r>
          </a:p>
          <a:p>
            <a:pPr lvl="1" algn="l" eaLnBrk="1" hangingPunct="1">
              <a:lnSpc>
                <a:spcPct val="90000"/>
              </a:lnSpc>
              <a:spcBef>
                <a:spcPct val="50000"/>
              </a:spcBef>
              <a:buFontTx/>
              <a:buChar char="–"/>
            </a:pPr>
            <a:r>
              <a:rPr kumimoji="1"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Caesar cipher</a:t>
            </a: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,</a:t>
            </a:r>
            <a:r>
              <a:rPr kumimoji="1" lang="en-US" altLang="zh-CN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monoalphabetic</a:t>
            </a:r>
            <a:r>
              <a:rPr kumimoji="1"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 substitution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  </a:t>
            </a:r>
            <a:r>
              <a:rPr kumimoji="1" lang="en-US" altLang="zh-CN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plain: a b c d e f g h </a:t>
            </a:r>
            <a:r>
              <a:rPr kumimoji="1" lang="en-US" altLang="zh-CN" sz="2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 j k l m n o p q r s t u v w x y z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sz="2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cipher:d</a:t>
            </a:r>
            <a:r>
              <a:rPr kumimoji="1" lang="en-US" altLang="zh-CN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 e f g h </a:t>
            </a:r>
            <a:r>
              <a:rPr kumimoji="1" lang="en-US" altLang="zh-CN" sz="2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 j k l m n o p q r s t u v w x y z a b c</a:t>
            </a:r>
          </a:p>
          <a:p>
            <a:pPr lvl="1" algn="l" eaLnBrk="1" hangingPunct="1">
              <a:lnSpc>
                <a:spcPct val="90000"/>
              </a:lnSpc>
              <a:spcBef>
                <a:spcPct val="50000"/>
              </a:spcBef>
              <a:buFontTx/>
              <a:buChar char="–"/>
            </a:pPr>
            <a:r>
              <a:rPr kumimoji="1"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Method of breaking the Substitution Ciphers: utilizing the frequency statistics of English letters, </a:t>
            </a:r>
            <a:r>
              <a:rPr kumimoji="1" lang="en-US" altLang="zh-CN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e,t,o,a,n,i</a:t>
            </a: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 </a:t>
            </a:r>
          </a:p>
        </p:txBody>
      </p:sp>
      <p:graphicFrame>
        <p:nvGraphicFramePr>
          <p:cNvPr id="871428" name="Object 4"/>
          <p:cNvGraphicFramePr>
            <a:graphicFrameLocks noChangeAspect="1"/>
          </p:cNvGraphicFramePr>
          <p:nvPr/>
        </p:nvGraphicFramePr>
        <p:xfrm>
          <a:off x="457200" y="2590800"/>
          <a:ext cx="11049000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0458" name="文档" r:id="rId4" imgW="9041760" imgH="631800" progId="Word.Document.8">
                  <p:embed/>
                </p:oleObj>
              </mc:Choice>
              <mc:Fallback>
                <p:oleObj name="文档" r:id="rId4" imgW="9041760" imgH="6318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590800"/>
                        <a:ext cx="11049000" cy="7604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9B6B36-0758-4FB1-8964-4D40753CC965}" type="slidenum">
              <a:rPr lang="zh-CN" altLang="en-US"/>
              <a:pPr/>
              <a:t>90</a:t>
            </a:fld>
            <a:endParaRPr lang="en-US" altLang="zh-CN"/>
          </a:p>
        </p:txBody>
      </p:sp>
      <p:sp>
        <p:nvSpPr>
          <p:cNvPr id="953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"/>
            <a:ext cx="8305800" cy="1676400"/>
          </a:xfrm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zh-CN" sz="2200"/>
              <a:t>How Trudy spoofs Alice’s ISP? (two difficulties)</a:t>
            </a:r>
            <a:endParaRPr lang="en-US" altLang="zh-CN" sz="2400"/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ISP will check if the reply bears the correct IP source address of the top-level server. </a:t>
            </a:r>
          </a:p>
          <a:p>
            <a:pPr lvl="2">
              <a:spcBef>
                <a:spcPct val="10000"/>
              </a:spcBef>
              <a:spcAft>
                <a:spcPct val="10000"/>
              </a:spcAft>
            </a:pPr>
            <a:r>
              <a:rPr lang="en-US" altLang="zh-CN" sz="1800"/>
              <a:t>Trudy may easily set the address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All requests carry a sequence number.</a:t>
            </a: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zh-CN" sz="2200"/>
              <a:t>Trudy registers a domain herself, trudy-the-intruder.com</a:t>
            </a: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zh-CN" sz="2200"/>
              <a:t>Procedure:</a:t>
            </a:r>
            <a:r>
              <a:rPr lang="en-US" altLang="zh-CN" sz="2200">
                <a:solidFill>
                  <a:srgbClr val="FF00FF"/>
                </a:solidFill>
              </a:rPr>
              <a:t>[see Fig 8-47]</a:t>
            </a:r>
          </a:p>
        </p:txBody>
      </p:sp>
      <p:pic>
        <p:nvPicPr>
          <p:cNvPr id="953348" name="Picture 4" descr="8-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3200"/>
            <a:ext cx="8686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3349" name="Rectangle 5"/>
          <p:cNvSpPr>
            <a:spLocks noChangeArrowheads="1"/>
          </p:cNvSpPr>
          <p:nvPr/>
        </p:nvSpPr>
        <p:spPr bwMode="auto">
          <a:xfrm>
            <a:off x="2133600" y="6400800"/>
            <a:ext cx="5486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Figure 8-47. </a:t>
            </a:r>
            <a:r>
              <a:rPr kumimoji="0" lang="en-US" altLang="zh-CN" sz="2000">
                <a:latin typeface="宋体" panose="02010600030101010101" pitchFamily="2" charset="-122"/>
              </a:rPr>
              <a:t>How Trudy spoofs Alice's ISP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39FA5C-C09B-49B6-A578-CA060BBB2C12}" type="slidenum">
              <a:rPr lang="zh-CN" altLang="en-US"/>
              <a:pPr/>
              <a:t>91</a:t>
            </a:fld>
            <a:endParaRPr lang="en-US" altLang="zh-CN"/>
          </a:p>
        </p:txBody>
      </p:sp>
      <p:sp>
        <p:nvSpPr>
          <p:cNvPr id="9543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7315200" cy="1143000"/>
          </a:xfrm>
        </p:spPr>
        <p:txBody>
          <a:bodyPr/>
          <a:lstStyle/>
          <a:p>
            <a:r>
              <a:rPr lang="zh-CN" altLang="zh-CN"/>
              <a:t>8.9 </a:t>
            </a:r>
            <a:r>
              <a:rPr lang="en-US" altLang="zh-CN"/>
              <a:t>WEB SECURITY</a:t>
            </a:r>
            <a:endParaRPr lang="zh-CN" altLang="en-US"/>
          </a:p>
        </p:txBody>
      </p:sp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066800"/>
            <a:ext cx="8077200" cy="51816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zh-CN" sz="2400">
                <a:solidFill>
                  <a:srgbClr val="66FFFF"/>
                </a:solidFill>
              </a:rPr>
              <a:t>Secure DNS</a:t>
            </a:r>
            <a:endParaRPr lang="en-US" altLang="zh-CN" sz="2400"/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zh-CN" sz="2200"/>
              <a:t>DNSsec offers three services:</a:t>
            </a:r>
            <a:endParaRPr lang="en-US" altLang="zh-CN" sz="2400"/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Proof of where the data originated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Public key distribution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Transaction and request authentication</a:t>
            </a: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zh-CN" sz="2200"/>
              <a:t>RRsets(Resource Record Sets)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DNS records (having the same name, class and type) are grouped into sets called RRsets</a:t>
            </a:r>
          </a:p>
          <a:p>
            <a:pPr lvl="2">
              <a:spcBef>
                <a:spcPct val="10000"/>
              </a:spcBef>
              <a:spcAft>
                <a:spcPct val="10000"/>
              </a:spcAft>
            </a:pPr>
            <a:r>
              <a:rPr lang="en-US" altLang="zh-CN" sz="1800"/>
              <a:t>It can be appended </a:t>
            </a:r>
            <a:r>
              <a:rPr lang="en-US" altLang="zh-CN" sz="1800" i="1"/>
              <a:t>KEY</a:t>
            </a:r>
            <a:r>
              <a:rPr lang="en-US" altLang="zh-CN" sz="1800"/>
              <a:t>  record and </a:t>
            </a:r>
            <a:r>
              <a:rPr lang="en-US" altLang="zh-CN" sz="1800" i="1"/>
              <a:t>SIG</a:t>
            </a:r>
            <a:r>
              <a:rPr lang="en-US" altLang="zh-CN" sz="1800"/>
              <a:t>  record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DNSsec introduce some new record types</a:t>
            </a:r>
          </a:p>
          <a:p>
            <a:pPr lvl="2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 b="1" i="1"/>
              <a:t>KEY </a:t>
            </a:r>
            <a:r>
              <a:rPr lang="en-US" altLang="zh-CN" sz="2000"/>
              <a:t> record: Holds the public key, user, host , cryptographic algorithm, transmission protocol and a few other bits </a:t>
            </a:r>
          </a:p>
          <a:p>
            <a:pPr lvl="2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 b="1" i="1"/>
              <a:t>SIG  </a:t>
            </a:r>
            <a:r>
              <a:rPr lang="en-US" altLang="zh-CN" sz="2000"/>
              <a:t>record: Holds the signed hash according to the algorithm specified in the </a:t>
            </a:r>
            <a:r>
              <a:rPr lang="en-US" altLang="zh-CN" sz="2000" i="1"/>
              <a:t>KEY</a:t>
            </a:r>
            <a:r>
              <a:rPr lang="en-US" altLang="zh-CN" sz="2000"/>
              <a:t> record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4A6F49-D7E9-4D1F-B5CA-52A4E0A50356}" type="slidenum">
              <a:rPr lang="zh-CN" altLang="en-US"/>
              <a:pPr/>
              <a:t>92</a:t>
            </a:fld>
            <a:endParaRPr lang="en-US" altLang="zh-CN"/>
          </a:p>
        </p:txBody>
      </p:sp>
      <p:sp>
        <p:nvSpPr>
          <p:cNvPr id="100761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315200" cy="990600"/>
          </a:xfrm>
        </p:spPr>
        <p:txBody>
          <a:bodyPr/>
          <a:lstStyle/>
          <a:p>
            <a:r>
              <a:rPr lang="zh-CN" altLang="zh-CN"/>
              <a:t>8.9 </a:t>
            </a:r>
            <a:r>
              <a:rPr lang="en-US" altLang="zh-CN"/>
              <a:t>WEB SECURITY</a:t>
            </a:r>
            <a:endParaRPr lang="zh-CN" altLang="en-US"/>
          </a:p>
        </p:txBody>
      </p:sp>
      <p:sp>
        <p:nvSpPr>
          <p:cNvPr id="1007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838200"/>
            <a:ext cx="7543800" cy="685800"/>
          </a:xfrm>
        </p:spPr>
        <p:txBody>
          <a:bodyPr/>
          <a:lstStyle/>
          <a:p>
            <a:r>
              <a:rPr lang="en-US" altLang="zh-CN" sz="2400"/>
              <a:t>An example:</a:t>
            </a:r>
          </a:p>
        </p:txBody>
      </p:sp>
      <p:pic>
        <p:nvPicPr>
          <p:cNvPr id="1007620" name="Picture 4" descr="8-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7731125" cy="125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7621" name="Rectangle 5"/>
          <p:cNvSpPr>
            <a:spLocks noChangeArrowheads="1"/>
          </p:cNvSpPr>
          <p:nvPr/>
        </p:nvSpPr>
        <p:spPr bwMode="auto">
          <a:xfrm>
            <a:off x="990600" y="2971800"/>
            <a:ext cx="7543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60000"/>
              </a:spcBef>
              <a:buClr>
                <a:schemeClr val="tx1"/>
              </a:buClr>
              <a:buFontTx/>
              <a:buChar char="•"/>
            </a:pPr>
            <a:endParaRPr lang="zh-CN" altLang="zh-CN"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</a:endParaRPr>
          </a:p>
        </p:txBody>
      </p:sp>
      <p:sp>
        <p:nvSpPr>
          <p:cNvPr id="1007622" name="Rectangle 6"/>
          <p:cNvSpPr>
            <a:spLocks noChangeArrowheads="1"/>
          </p:cNvSpPr>
          <p:nvPr/>
        </p:nvSpPr>
        <p:spPr bwMode="auto">
          <a:xfrm>
            <a:off x="1143000" y="2743200"/>
            <a:ext cx="7696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zh-CN" sz="2000">
                <a:latin typeface="Tahoma" panose="020B0604030504040204" pitchFamily="34" charset="0"/>
              </a:rPr>
              <a:t>    </a:t>
            </a:r>
            <a:r>
              <a:rPr kumimoji="0" lang="en-US" altLang="zh-CN" sz="2000">
                <a:latin typeface="宋体" panose="02010600030101010101" pitchFamily="2" charset="-122"/>
              </a:rPr>
              <a:t>Figure 8-48. </a:t>
            </a:r>
            <a:r>
              <a:rPr lang="en-US" altLang="zh-CN" sz="2000"/>
              <a:t>An example RRSet for </a:t>
            </a:r>
            <a:r>
              <a:rPr lang="en-US" altLang="zh-CN" sz="2000" i="1"/>
              <a:t>bob.com</a:t>
            </a:r>
            <a:r>
              <a:rPr lang="en-US" altLang="zh-CN" sz="2000"/>
              <a:t>.  The </a:t>
            </a:r>
            <a:r>
              <a:rPr lang="en-US" altLang="zh-CN" sz="2000" i="1"/>
              <a:t>KEY</a:t>
            </a:r>
            <a:r>
              <a:rPr lang="en-US" altLang="zh-CN" sz="2000"/>
              <a:t> record is Bob's public key.  The </a:t>
            </a:r>
            <a:r>
              <a:rPr lang="en-US" altLang="zh-CN" sz="2000" i="1"/>
              <a:t>SIG</a:t>
            </a:r>
            <a:r>
              <a:rPr lang="en-US" altLang="zh-CN" sz="2000"/>
              <a:t> record is the top-level</a:t>
            </a:r>
            <a:r>
              <a:rPr lang="en-US" altLang="zh-CN" sz="2000" i="1"/>
              <a:t> com</a:t>
            </a:r>
            <a:r>
              <a:rPr lang="en-US" altLang="zh-CN" sz="2000"/>
              <a:t> server's signed has of the </a:t>
            </a:r>
            <a:r>
              <a:rPr lang="en-US" altLang="zh-CN" sz="2000" i="1"/>
              <a:t>A</a:t>
            </a:r>
            <a:r>
              <a:rPr lang="en-US" altLang="zh-CN" sz="2000"/>
              <a:t> and </a:t>
            </a:r>
            <a:r>
              <a:rPr lang="en-US" altLang="zh-CN" sz="2000" i="1"/>
              <a:t>KEY </a:t>
            </a:r>
            <a:r>
              <a:rPr lang="en-US" altLang="zh-CN" sz="2000"/>
              <a:t> records to verify their authenticity.</a:t>
            </a:r>
          </a:p>
        </p:txBody>
      </p:sp>
      <p:sp>
        <p:nvSpPr>
          <p:cNvPr id="1007623" name="Rectangle 7"/>
          <p:cNvSpPr>
            <a:spLocks noChangeArrowheads="1"/>
          </p:cNvSpPr>
          <p:nvPr/>
        </p:nvSpPr>
        <p:spPr bwMode="auto">
          <a:xfrm>
            <a:off x="457200" y="3810000"/>
            <a:ext cx="86868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FontTx/>
              <a:buChar char="•"/>
            </a:pPr>
            <a:r>
              <a:rPr lang="en-US" altLang="zh-CN" sz="22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How does Alice get www.bob.com’s ip addesss securely?</a:t>
            </a:r>
          </a:p>
          <a:p>
            <a:pPr lvl="1" eaLnBrk="1" hangingPunct="1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FontTx/>
              <a:buChar char="•"/>
            </a:pP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Alice is preconfigured with all top-level domain server’s public key.</a:t>
            </a:r>
          </a:p>
          <a:p>
            <a:pPr lvl="1" eaLnBrk="1" hangingPunct="1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FontTx/>
              <a:buChar char="•"/>
            </a:pP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Alice asks for the RRset of bob.com, the reply RRset is signed by .com top-level domain server, and contains public key of bob.com domain.</a:t>
            </a:r>
          </a:p>
          <a:p>
            <a:pPr lvl="1" eaLnBrk="1" hangingPunct="1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FontTx/>
              <a:buChar char="•"/>
            </a:pP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Alice then asks indirectly Bob’s DNS server for IP addr. of www.bob.com, and gets a reply RRset signed by Bob’s public key .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FontTx/>
              <a:buChar char="•"/>
            </a:pP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It is impossible for Trudy to spoof the DNS server now.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5DA393-78B6-4DD4-B654-63DB7CCE5900}" type="slidenum">
              <a:rPr lang="zh-CN" altLang="en-US"/>
              <a:pPr/>
              <a:t>93</a:t>
            </a:fld>
            <a:endParaRPr lang="en-US" altLang="zh-CN"/>
          </a:p>
        </p:txBody>
      </p:sp>
      <p:sp>
        <p:nvSpPr>
          <p:cNvPr id="95641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7315200" cy="990600"/>
          </a:xfrm>
        </p:spPr>
        <p:txBody>
          <a:bodyPr/>
          <a:lstStyle/>
          <a:p>
            <a:r>
              <a:rPr lang="zh-CN" altLang="zh-CN"/>
              <a:t>8.9 </a:t>
            </a:r>
            <a:r>
              <a:rPr lang="en-US" altLang="zh-CN"/>
              <a:t>WEB SECURITY</a:t>
            </a:r>
            <a:endParaRPr lang="zh-CN" altLang="en-US"/>
          </a:p>
        </p:txBody>
      </p:sp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7848600" cy="3810000"/>
          </a:xfrm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zh-CN" sz="2400"/>
              <a:t>Self-Certifying Names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zh-CN" sz="2000"/>
              <a:t>This approach is used in the </a:t>
            </a:r>
            <a:r>
              <a:rPr lang="en-US" altLang="zh-CN" sz="2000" b="1"/>
              <a:t>Secure File System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A secure, scalable, worldwide file system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Without modifying (standard) DNS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Without using certificates or assuming the existence of a PKI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Char char="§"/>
            </a:pPr>
            <a:r>
              <a:rPr lang="en-US" altLang="zh-CN" sz="2200"/>
              <a:t>self-certifying URL</a:t>
            </a:r>
          </a:p>
          <a:p>
            <a:pPr lvl="2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FontTx/>
              <a:buChar char="–"/>
            </a:pPr>
            <a:r>
              <a:rPr lang="en-US" altLang="zh-CN" sz="2000"/>
              <a:t>Assuming each Web sever has a public/private key pair.</a:t>
            </a:r>
          </a:p>
          <a:p>
            <a:pPr lvl="2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FontTx/>
              <a:buChar char="–"/>
            </a:pPr>
            <a:r>
              <a:rPr lang="en-US" altLang="zh-CN" sz="2000"/>
              <a:t>Each URL contains a cryptographic hash of the sever’s name and public key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zh-CN" sz="2000"/>
              <a:t>Example:</a:t>
            </a:r>
          </a:p>
        </p:txBody>
      </p:sp>
      <p:pic>
        <p:nvPicPr>
          <p:cNvPr id="956420" name="Picture 4" descr="8-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26" b="-5042"/>
          <a:stretch>
            <a:fillRect/>
          </a:stretch>
        </p:blipFill>
        <p:spPr bwMode="auto">
          <a:xfrm>
            <a:off x="533400" y="4800600"/>
            <a:ext cx="8001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6421" name="Rectangle 5"/>
          <p:cNvSpPr>
            <a:spLocks noChangeArrowheads="1"/>
          </p:cNvSpPr>
          <p:nvPr/>
        </p:nvSpPr>
        <p:spPr bwMode="auto">
          <a:xfrm>
            <a:off x="762000" y="5715000"/>
            <a:ext cx="7239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60000"/>
              </a:spcBef>
              <a:buClr>
                <a:schemeClr val="tx1"/>
              </a:buClr>
            </a:pPr>
            <a:r>
              <a:rPr lang="zh-CN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   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Figure 8-49. A self-certifying URL containing a hash of server's name and public key.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A09240-5CAC-44EE-B3BB-BF6EE867A92D}" type="slidenum">
              <a:rPr lang="zh-CN" altLang="en-US"/>
              <a:pPr/>
              <a:t>94</a:t>
            </a:fld>
            <a:endParaRPr lang="en-US" altLang="zh-CN"/>
          </a:p>
        </p:txBody>
      </p:sp>
      <p:sp>
        <p:nvSpPr>
          <p:cNvPr id="957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0"/>
            <a:ext cx="8305800" cy="5410200"/>
          </a:xfrm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zh-CN" sz="2200"/>
              <a:t>What is the hash for?</a:t>
            </a:r>
            <a:endParaRPr lang="en-US" altLang="zh-CN" sz="2400"/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The hash is computed by concatenating the DNS name of the sever with the sever’s public key, using the SHA-1 function 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zh-CN" sz="2000">
                <a:solidFill>
                  <a:srgbClr val="FF00FF"/>
                </a:solidFill>
              </a:rPr>
              <a:t>   [see Fig8-49]</a:t>
            </a: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zh-CN" sz="2200"/>
              <a:t>Tow ways to see Bob’s photo</a:t>
            </a:r>
            <a:endParaRPr lang="en-US" altLang="zh-CN" sz="2400"/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Just type the string of Fig 8-49 to browser;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Connect to a trusted search engine to get self-certifying URL; </a:t>
            </a: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zh-CN" sz="2200"/>
              <a:t>After the browser is given the URL, it ask sweb server for its public key, and checks whether the key match hash.</a:t>
            </a: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zh-CN" sz="2200"/>
              <a:t>If they match, Alice sends to Bob a session key encrypted with Bob’s public key, and their session would begin.  </a:t>
            </a:r>
          </a:p>
          <a:p>
            <a:pPr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2200"/>
              <a:t>How to stands up to Trudy’s DNS spoofing?</a:t>
            </a:r>
            <a:endParaRPr lang="en-US" altLang="zh-CN" sz="2400"/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The protocol requires the a public key to produces the correct hash. 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If Trudy returns her own public key, Alice will detect it   because SHA-1 hash will not match.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 If Trudy returns Bob’s public key, Alice will encrypt her message with Bob’s key. Trudy will get the message, but she can’t decrypt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8D0267-26F8-46E6-AC14-BAF12D97FA6C}" type="slidenum">
              <a:rPr lang="zh-CN" altLang="en-US"/>
              <a:pPr/>
              <a:t>95</a:t>
            </a:fld>
            <a:endParaRPr lang="en-US" altLang="zh-CN"/>
          </a:p>
        </p:txBody>
      </p:sp>
      <p:sp>
        <p:nvSpPr>
          <p:cNvPr id="95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7315200" cy="838200"/>
          </a:xfrm>
        </p:spPr>
        <p:txBody>
          <a:bodyPr/>
          <a:lstStyle/>
          <a:p>
            <a:r>
              <a:rPr lang="zh-CN" altLang="zh-CN"/>
              <a:t>8.9 </a:t>
            </a:r>
            <a:r>
              <a:rPr lang="en-US" altLang="zh-CN"/>
              <a:t>WEB SECURITY</a:t>
            </a:r>
            <a:endParaRPr lang="zh-CN" altLang="en-US"/>
          </a:p>
        </p:txBody>
      </p:sp>
      <p:sp>
        <p:nvSpPr>
          <p:cNvPr id="958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762000"/>
            <a:ext cx="7620000" cy="31242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800"/>
              <a:t>8.9.3  </a:t>
            </a:r>
            <a:r>
              <a:rPr lang="en-US" altLang="zh-CN" sz="2800"/>
              <a:t>SSL —— The Secure Sockets Layer</a:t>
            </a:r>
            <a:endParaRPr lang="en-US" altLang="zh-CN" sz="2400"/>
          </a:p>
          <a:p>
            <a:pPr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Char char="§"/>
            </a:pPr>
            <a:r>
              <a:rPr lang="en-US" altLang="zh-CN" sz="2200"/>
              <a:t>SSL builds a secure connection between two sockets,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Parameter negotiation between client and sever;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Mutual authentication of client and sever;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Secret communication;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/>
              <a:t>Data integrity protection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Char char="§"/>
            </a:pPr>
            <a:r>
              <a:rPr lang="en-US" altLang="zh-CN" sz="2200"/>
              <a:t>SSL is a new layer interposed (</a:t>
            </a:r>
            <a:r>
              <a:rPr lang="zh-CN" altLang="en-US" sz="2200"/>
              <a:t>插入</a:t>
            </a:r>
            <a:r>
              <a:rPr lang="zh-CN" altLang="zh-CN" sz="2200"/>
              <a:t>) </a:t>
            </a:r>
            <a:r>
              <a:rPr lang="en-US" altLang="zh-CN" sz="2200"/>
              <a:t>between the application layer and the transport layer </a:t>
            </a:r>
            <a:r>
              <a:rPr lang="en-US" altLang="zh-CN" sz="2200">
                <a:solidFill>
                  <a:srgbClr val="FF00FF"/>
                </a:solidFill>
              </a:rPr>
              <a:t>[see Fig 8 -50]</a:t>
            </a:r>
          </a:p>
        </p:txBody>
      </p:sp>
      <p:pic>
        <p:nvPicPr>
          <p:cNvPr id="958468" name="Picture 4" descr="8-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886200"/>
            <a:ext cx="4260850" cy="244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8469" name="Rectangle 5"/>
          <p:cNvSpPr>
            <a:spLocks noChangeArrowheads="1"/>
          </p:cNvSpPr>
          <p:nvPr/>
        </p:nvSpPr>
        <p:spPr bwMode="auto">
          <a:xfrm>
            <a:off x="533400" y="6324600"/>
            <a:ext cx="838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60000"/>
              </a:spcBef>
              <a:buClr>
                <a:schemeClr val="tx1"/>
              </a:buClr>
            </a:pPr>
            <a:r>
              <a:rPr lang="zh-CN" altLang="zh-CN" sz="180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 </a:t>
            </a:r>
            <a:r>
              <a:rPr lang="en-US" altLang="zh-CN" sz="180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Fig 8-50. Layers (and protocols) for a home user browsing with SSL.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C6618-BA73-4EDE-968F-B2EDBA639938}" type="slidenum">
              <a:rPr lang="zh-CN" altLang="en-US"/>
              <a:pPr/>
              <a:t>96</a:t>
            </a:fld>
            <a:endParaRPr lang="en-US" altLang="zh-CN"/>
          </a:p>
        </p:txBody>
      </p:sp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7315200" cy="914400"/>
          </a:xfrm>
        </p:spPr>
        <p:txBody>
          <a:bodyPr/>
          <a:lstStyle/>
          <a:p>
            <a:r>
              <a:rPr lang="zh-CN" altLang="zh-CN"/>
              <a:t>8.9 </a:t>
            </a:r>
            <a:r>
              <a:rPr lang="en-US" altLang="zh-CN"/>
              <a:t>WEB SECURITY</a:t>
            </a:r>
            <a:endParaRPr lang="zh-CN" altLang="en-US"/>
          </a:p>
        </p:txBody>
      </p:sp>
      <p:sp>
        <p:nvSpPr>
          <p:cNvPr id="959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85800"/>
            <a:ext cx="8153400" cy="5334000"/>
          </a:xfrm>
        </p:spPr>
        <p:txBody>
          <a:bodyPr/>
          <a:lstStyle/>
          <a:p>
            <a:pPr marL="282575" indent="-282575">
              <a:spcBef>
                <a:spcPct val="20000"/>
              </a:spcBef>
            </a:pPr>
            <a:r>
              <a:rPr lang="en-US" altLang="zh-CN" sz="2400"/>
              <a:t>SSL consists of two subprotocols</a:t>
            </a:r>
          </a:p>
          <a:p>
            <a:pPr marL="758825" lvl="1">
              <a:spcBef>
                <a:spcPct val="20000"/>
              </a:spcBef>
            </a:pPr>
            <a:r>
              <a:rPr lang="en-US" altLang="zh-CN" sz="2200"/>
              <a:t>One subprotocal for establishing a secure connection</a:t>
            </a:r>
          </a:p>
          <a:p>
            <a:pPr marL="758825" lvl="1">
              <a:spcBef>
                <a:spcPct val="20000"/>
              </a:spcBef>
            </a:pPr>
            <a:r>
              <a:rPr lang="en-US" altLang="zh-CN" sz="2200"/>
              <a:t>The second subprotocol is used for actual transport</a:t>
            </a:r>
          </a:p>
          <a:p>
            <a:pPr marL="758825" lvl="1">
              <a:spcBef>
                <a:spcPct val="20000"/>
              </a:spcBef>
              <a:spcAft>
                <a:spcPct val="10000"/>
              </a:spcAft>
            </a:pPr>
            <a:r>
              <a:rPr lang="en-US" altLang="zh-CN" sz="2400"/>
              <a:t>The procedure to </a:t>
            </a:r>
            <a:r>
              <a:rPr lang="en-US" altLang="zh-CN" sz="2200"/>
              <a:t>establish a secure connection</a:t>
            </a:r>
            <a:r>
              <a:rPr lang="en-US" altLang="zh-CN" sz="2400"/>
              <a:t> :</a:t>
            </a:r>
          </a:p>
          <a:p>
            <a:pPr marL="1146175" lvl="2" indent="-196850">
              <a:lnSpc>
                <a:spcPct val="100000"/>
              </a:lnSpc>
              <a:spcBef>
                <a:spcPct val="20000"/>
              </a:spcBef>
              <a:spcAft>
                <a:spcPct val="10000"/>
              </a:spcAft>
              <a:buFontTx/>
              <a:buAutoNum type="arabicPeriod"/>
            </a:pPr>
            <a:r>
              <a:rPr lang="en-US" altLang="zh-CN" sz="2000"/>
              <a:t>Message 1, Alice sends a connection request to Bob, specifies her SSL version, preferences and R</a:t>
            </a:r>
            <a:r>
              <a:rPr lang="en-US" altLang="zh-CN" sz="2000" baseline="-25000"/>
              <a:t>A</a:t>
            </a:r>
            <a:r>
              <a:rPr lang="en-US" altLang="zh-CN" sz="2000"/>
              <a:t>;</a:t>
            </a:r>
          </a:p>
          <a:p>
            <a:pPr marL="1146175" lvl="2" indent="-196850">
              <a:lnSpc>
                <a:spcPct val="100000"/>
              </a:lnSpc>
              <a:spcBef>
                <a:spcPct val="20000"/>
              </a:spcBef>
              <a:spcAft>
                <a:spcPct val="10000"/>
              </a:spcAft>
              <a:buFontTx/>
              <a:buAutoNum type="arabicPeriod"/>
            </a:pPr>
            <a:r>
              <a:rPr lang="en-US" altLang="zh-CN" sz="2000"/>
              <a:t>Message 2, Bob choose a algorithm,sends his own nonce,R</a:t>
            </a:r>
            <a:r>
              <a:rPr lang="en-US" altLang="zh-CN" sz="2000" baseline="-25000"/>
              <a:t>B</a:t>
            </a:r>
            <a:r>
              <a:rPr lang="en-US" altLang="zh-CN" sz="2000"/>
              <a:t>;</a:t>
            </a:r>
          </a:p>
          <a:p>
            <a:pPr marL="1146175" lvl="2" indent="-196850">
              <a:lnSpc>
                <a:spcPct val="100000"/>
              </a:lnSpc>
              <a:spcBef>
                <a:spcPct val="20000"/>
              </a:spcBef>
              <a:spcAft>
                <a:spcPct val="10000"/>
              </a:spcAft>
              <a:buFontTx/>
              <a:buAutoNum type="arabicPeriod"/>
            </a:pPr>
            <a:r>
              <a:rPr lang="en-US" altLang="zh-CN" sz="2000"/>
              <a:t>Message 3, Bob sends a certificate containing his public key;</a:t>
            </a:r>
          </a:p>
          <a:p>
            <a:pPr marL="1146175" lvl="2" indent="-196850">
              <a:lnSpc>
                <a:spcPct val="100000"/>
              </a:lnSpc>
              <a:spcBef>
                <a:spcPct val="20000"/>
              </a:spcBef>
              <a:spcAft>
                <a:spcPct val="10000"/>
              </a:spcAft>
              <a:buFontTx/>
              <a:buAutoNum type="arabicPeriod"/>
            </a:pPr>
            <a:r>
              <a:rPr lang="en-US" altLang="zh-CN" sz="2000"/>
              <a:t>Message 4, Bob tells Alice that he is done;</a:t>
            </a:r>
          </a:p>
          <a:p>
            <a:pPr marL="1146175" lvl="2" indent="-196850">
              <a:lnSpc>
                <a:spcPct val="100000"/>
              </a:lnSpc>
              <a:spcBef>
                <a:spcPct val="20000"/>
              </a:spcBef>
              <a:spcAft>
                <a:spcPct val="10000"/>
              </a:spcAft>
              <a:buFontTx/>
              <a:buAutoNum type="arabicPeriod"/>
            </a:pPr>
            <a:r>
              <a:rPr lang="en-US" altLang="zh-CN" sz="2000"/>
              <a:t>Message 5, Alice chooses a random 384-bit </a:t>
            </a:r>
            <a:r>
              <a:rPr lang="en-US" altLang="zh-CN" sz="2000" b="1"/>
              <a:t>premaster key </a:t>
            </a:r>
            <a:r>
              <a:rPr lang="en-US" altLang="zh-CN" sz="2000"/>
              <a:t>and sending it to Bob encrypted with his public key; RSA or Diffie-Hellman algorithm could be used.</a:t>
            </a:r>
          </a:p>
          <a:p>
            <a:pPr marL="1146175" lvl="2" indent="-196850">
              <a:lnSpc>
                <a:spcPct val="100000"/>
              </a:lnSpc>
              <a:spcBef>
                <a:spcPct val="20000"/>
              </a:spcBef>
              <a:spcAft>
                <a:spcPct val="10000"/>
              </a:spcAft>
              <a:buFontTx/>
              <a:buAutoNum type="arabicPeriod"/>
            </a:pPr>
            <a:r>
              <a:rPr lang="en-US" altLang="zh-CN" sz="2000"/>
              <a:t>Message 6, Alice tells Bob to switch to the new cipher;</a:t>
            </a:r>
          </a:p>
          <a:p>
            <a:pPr marL="1146175" lvl="2" indent="-196850">
              <a:lnSpc>
                <a:spcPct val="100000"/>
              </a:lnSpc>
              <a:spcBef>
                <a:spcPct val="20000"/>
              </a:spcBef>
              <a:spcAft>
                <a:spcPct val="10000"/>
              </a:spcAft>
              <a:buFontTx/>
              <a:buAutoNum type="arabicPeriod"/>
            </a:pPr>
            <a:r>
              <a:rPr lang="en-US" altLang="zh-CN" sz="2000"/>
              <a:t>Message 7, Alice tells Bob that she has finished;</a:t>
            </a:r>
          </a:p>
          <a:p>
            <a:pPr marL="1146175" lvl="2" indent="-196850">
              <a:lnSpc>
                <a:spcPct val="100000"/>
              </a:lnSpc>
              <a:spcBef>
                <a:spcPct val="20000"/>
              </a:spcBef>
              <a:spcAft>
                <a:spcPct val="10000"/>
              </a:spcAft>
              <a:buFontTx/>
              <a:buAutoNum type="arabicPeriod"/>
            </a:pPr>
            <a:r>
              <a:rPr lang="en-US" altLang="zh-CN" sz="2000"/>
              <a:t>Message 8, Bob replies he has changed cipher;</a:t>
            </a:r>
          </a:p>
          <a:p>
            <a:pPr marL="1146175" lvl="2" indent="-196850">
              <a:lnSpc>
                <a:spcPct val="100000"/>
              </a:lnSpc>
              <a:spcBef>
                <a:spcPct val="20000"/>
              </a:spcBef>
              <a:spcAft>
                <a:spcPct val="10000"/>
              </a:spcAft>
              <a:buFontTx/>
              <a:buAutoNum type="arabicPeriod"/>
            </a:pPr>
            <a:r>
              <a:rPr lang="en-US" altLang="zh-CN" sz="2000"/>
              <a:t>Message 9, Bob replies he has also finished. </a:t>
            </a:r>
            <a:r>
              <a:rPr lang="en-US" altLang="zh-CN" sz="2000">
                <a:solidFill>
                  <a:srgbClr val="FF00FF"/>
                </a:solidFill>
              </a:rPr>
              <a:t>[see Fig 8-51]</a:t>
            </a:r>
          </a:p>
          <a:p>
            <a:pPr marL="282575" indent="-282575">
              <a:spcBef>
                <a:spcPct val="20000"/>
              </a:spcBef>
              <a:spcAft>
                <a:spcPct val="10000"/>
              </a:spcAft>
              <a:buFontTx/>
              <a:buNone/>
            </a:pPr>
            <a:endParaRPr lang="en-US" altLang="zh-CN" sz="2400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5702C9-EB59-4B09-8CFE-0BB78279B4ED}" type="slidenum">
              <a:rPr lang="zh-CN" altLang="en-US"/>
              <a:pPr/>
              <a:t>97</a:t>
            </a:fld>
            <a:endParaRPr lang="en-US" altLang="zh-CN"/>
          </a:p>
        </p:txBody>
      </p:sp>
      <p:sp>
        <p:nvSpPr>
          <p:cNvPr id="96051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7315200" cy="990600"/>
          </a:xfrm>
        </p:spPr>
        <p:txBody>
          <a:bodyPr/>
          <a:lstStyle/>
          <a:p>
            <a:r>
              <a:rPr lang="zh-CN" altLang="zh-CN"/>
              <a:t>8.9 </a:t>
            </a:r>
            <a:r>
              <a:rPr lang="en-US" altLang="zh-CN"/>
              <a:t>WEB SECURITY</a:t>
            </a:r>
            <a:endParaRPr lang="zh-CN" altLang="en-US"/>
          </a:p>
        </p:txBody>
      </p:sp>
      <p:sp>
        <p:nvSpPr>
          <p:cNvPr id="96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5715000"/>
            <a:ext cx="6400800" cy="8382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zh-CN" sz="2400">
                <a:latin typeface="宋体" panose="02010600030101010101" pitchFamily="2" charset="-122"/>
              </a:rPr>
              <a:t>  </a:t>
            </a:r>
            <a:r>
              <a:rPr lang="en-US" altLang="zh-CN" sz="2000">
                <a:latin typeface="宋体" panose="02010600030101010101" pitchFamily="2" charset="-122"/>
              </a:rPr>
              <a:t>Figure 8-51. A simplified version of the SSL connection establishment subprotocol.</a:t>
            </a:r>
            <a:endParaRPr lang="zh-CN" altLang="en-US" sz="2000">
              <a:latin typeface="宋体" panose="02010600030101010101" pitchFamily="2" charset="-122"/>
            </a:endParaRPr>
          </a:p>
        </p:txBody>
      </p:sp>
      <p:pic>
        <p:nvPicPr>
          <p:cNvPr id="960516" name="Picture 4" descr="8-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90600"/>
            <a:ext cx="7632700" cy="46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AAD6E9-08AC-462E-811D-3F6BE9A809CE}" type="slidenum">
              <a:rPr lang="zh-CN" altLang="en-US"/>
              <a:pPr/>
              <a:t>98</a:t>
            </a:fld>
            <a:endParaRPr lang="en-US" altLang="zh-CN"/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28600"/>
            <a:ext cx="8001000" cy="5486400"/>
          </a:xfrm>
        </p:spPr>
        <p:txBody>
          <a:bodyPr/>
          <a:lstStyle/>
          <a:p>
            <a:pPr marL="282575" indent="-282575">
              <a:spcBef>
                <a:spcPct val="20000"/>
              </a:spcBef>
            </a:pPr>
            <a:r>
              <a:rPr lang="en-US" altLang="zh-CN" sz="2400"/>
              <a:t>The second subprotocol is used for actual transport</a:t>
            </a:r>
          </a:p>
          <a:p>
            <a:pPr marL="282575" indent="-282575">
              <a:spcBef>
                <a:spcPct val="20000"/>
              </a:spcBef>
            </a:pPr>
            <a:r>
              <a:rPr lang="en-US" altLang="zh-CN" sz="2400"/>
              <a:t>The procedure:</a:t>
            </a:r>
          </a:p>
          <a:p>
            <a:pPr marL="758825" lvl="1" indent="-282575">
              <a:spcBef>
                <a:spcPct val="20000"/>
              </a:spcBef>
            </a:pPr>
            <a:r>
              <a:rPr lang="en-US" altLang="zh-CN" sz="2200"/>
              <a:t>Messages are first broken into units;</a:t>
            </a:r>
          </a:p>
          <a:p>
            <a:pPr marL="758825" lvl="1" indent="-282575">
              <a:spcBef>
                <a:spcPct val="20000"/>
              </a:spcBef>
            </a:pPr>
            <a:r>
              <a:rPr lang="en-US" altLang="zh-CN" sz="2200"/>
              <a:t>Each unit is separately compressed;</a:t>
            </a:r>
          </a:p>
          <a:p>
            <a:pPr marL="758825" lvl="1" indent="-282575">
              <a:spcBef>
                <a:spcPct val="20000"/>
              </a:spcBef>
            </a:pPr>
            <a:r>
              <a:rPr lang="en-US" altLang="zh-CN" sz="2200"/>
              <a:t>A secret key derived from the two nonces(RA, RB) and the premaster key is concatenated with the compressed text and the result is hashed as the MAC; </a:t>
            </a:r>
          </a:p>
          <a:p>
            <a:pPr marL="1809750" lvl="2" indent="-457200">
              <a:spcBef>
                <a:spcPct val="20000"/>
              </a:spcBef>
            </a:pPr>
            <a:r>
              <a:rPr lang="en-US" altLang="zh-CN" sz="2000"/>
              <a:t>MD5 or SHA-1 is usually used.</a:t>
            </a:r>
          </a:p>
          <a:p>
            <a:pPr marL="758825" lvl="1" indent="-282575">
              <a:spcBef>
                <a:spcPct val="20000"/>
              </a:spcBef>
            </a:pPr>
            <a:r>
              <a:rPr lang="en-US" altLang="zh-CN" sz="2200"/>
              <a:t>The compressed fragment plus MAC is encrypted with symmetric encryption algorithm, (usually by XORing it with RC4 keystream);</a:t>
            </a:r>
          </a:p>
          <a:p>
            <a:pPr marL="1809750" lvl="2" indent="-457200">
              <a:spcBef>
                <a:spcPct val="20000"/>
              </a:spcBef>
            </a:pPr>
            <a:r>
              <a:rPr lang="en-US" altLang="zh-CN" sz="2000"/>
              <a:t>DES, triple DES, or RC5, are also possible.</a:t>
            </a:r>
          </a:p>
          <a:p>
            <a:pPr marL="758825" lvl="1" indent="-282575">
              <a:spcBef>
                <a:spcPct val="20000"/>
              </a:spcBef>
            </a:pPr>
            <a:r>
              <a:rPr lang="en-US" altLang="zh-CN" sz="2200"/>
              <a:t>A fragment header is attached, and then fragment is transmitted over the TCP connection.[</a:t>
            </a:r>
            <a:r>
              <a:rPr lang="en-US" altLang="zh-CN" sz="2200">
                <a:solidFill>
                  <a:srgbClr val="FF00FF"/>
                </a:solidFill>
              </a:rPr>
              <a:t>see Fig 8-52</a:t>
            </a:r>
            <a:r>
              <a:rPr lang="en-US" altLang="zh-CN" sz="2200"/>
              <a:t>]</a:t>
            </a:r>
          </a:p>
          <a:p>
            <a:pPr marL="282575" indent="-282575">
              <a:spcBef>
                <a:spcPct val="20000"/>
              </a:spcBef>
            </a:pPr>
            <a:r>
              <a:rPr lang="en-US" altLang="zh-CN" sz="2400"/>
              <a:t>IN 1996,  SSL  has been  turned  over to  IETF for standardization.The result was TLS (Transport Layer security), which is described in RFC 2246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F0DDAD-C07C-4908-A673-914AF2571EE9}" type="slidenum">
              <a:rPr lang="zh-CN" altLang="en-US"/>
              <a:pPr/>
              <a:t>99</a:t>
            </a:fld>
            <a:endParaRPr lang="en-US" altLang="zh-CN"/>
          </a:p>
        </p:txBody>
      </p:sp>
      <p:sp>
        <p:nvSpPr>
          <p:cNvPr id="96256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7315200" cy="1066800"/>
          </a:xfrm>
        </p:spPr>
        <p:txBody>
          <a:bodyPr/>
          <a:lstStyle/>
          <a:p>
            <a:r>
              <a:rPr lang="zh-CN" altLang="zh-CN"/>
              <a:t>8.9 </a:t>
            </a:r>
            <a:r>
              <a:rPr lang="en-US" altLang="zh-CN"/>
              <a:t>WEB SECURITY</a:t>
            </a:r>
            <a:endParaRPr lang="zh-CN" altLang="en-US"/>
          </a:p>
        </p:txBody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7800" y="5791200"/>
            <a:ext cx="6400800" cy="533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>
                <a:latin typeface="宋体" panose="02010600030101010101" pitchFamily="2" charset="-122"/>
              </a:rPr>
              <a:t>Figure 8-52. Data transmission using SSL.</a:t>
            </a:r>
            <a:endParaRPr lang="zh-CN" altLang="en-US" sz="2400">
              <a:latin typeface="宋体" panose="02010600030101010101" pitchFamily="2" charset="-122"/>
            </a:endParaRPr>
          </a:p>
        </p:txBody>
      </p:sp>
      <p:pic>
        <p:nvPicPr>
          <p:cNvPr id="962564" name="Picture 4" descr="8-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0"/>
            <a:ext cx="7016750" cy="409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学术演示 - Dale Carnegie Training (R)">
  <a:themeElements>
    <a:clrScheme name="学术演示 - Dale Carnegie Training (R) 1">
      <a:dk1>
        <a:srgbClr val="4D4D4D"/>
      </a:dk1>
      <a:lt1>
        <a:srgbClr val="FFFFFF"/>
      </a:lt1>
      <a:dk2>
        <a:srgbClr val="006666"/>
      </a:dk2>
      <a:lt2>
        <a:srgbClr val="CC9900"/>
      </a:lt2>
      <a:accent1>
        <a:srgbClr val="CC9900"/>
      </a:accent1>
      <a:accent2>
        <a:srgbClr val="800000"/>
      </a:accent2>
      <a:accent3>
        <a:srgbClr val="AAB8B8"/>
      </a:accent3>
      <a:accent4>
        <a:srgbClr val="DADADA"/>
      </a:accent4>
      <a:accent5>
        <a:srgbClr val="E2CAAA"/>
      </a:accent5>
      <a:accent6>
        <a:srgbClr val="730000"/>
      </a:accent6>
      <a:hlink>
        <a:srgbClr val="C0C0C0"/>
      </a:hlink>
      <a:folHlink>
        <a:srgbClr val="969696"/>
      </a:folHlink>
    </a:clrScheme>
    <a:fontScheme name="学术演示 - Dale Carnegie Training (R)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Garamond" panose="02020404030301010803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Garamond" panose="02020404030301010803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学术演示 - Dale Carnegie Training (R) 1">
        <a:dk1>
          <a:srgbClr val="4D4D4D"/>
        </a:dk1>
        <a:lt1>
          <a:srgbClr val="FFFFFF"/>
        </a:lt1>
        <a:dk2>
          <a:srgbClr val="006666"/>
        </a:dk2>
        <a:lt2>
          <a:srgbClr val="CC9900"/>
        </a:lt2>
        <a:accent1>
          <a:srgbClr val="CC9900"/>
        </a:accent1>
        <a:accent2>
          <a:srgbClr val="800000"/>
        </a:accent2>
        <a:accent3>
          <a:srgbClr val="AAB8B8"/>
        </a:accent3>
        <a:accent4>
          <a:srgbClr val="DADADA"/>
        </a:accent4>
        <a:accent5>
          <a:srgbClr val="E2CAAA"/>
        </a:accent5>
        <a:accent6>
          <a:srgbClr val="730000"/>
        </a:accent6>
        <a:hlink>
          <a:srgbClr val="C0C0C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演示 - Dale Carnegie Training (R) 2">
        <a:dk1>
          <a:srgbClr val="4D4D4D"/>
        </a:dk1>
        <a:lt1>
          <a:srgbClr val="99CCFF"/>
        </a:lt1>
        <a:dk2>
          <a:srgbClr val="4D4D4D"/>
        </a:dk2>
        <a:lt2>
          <a:srgbClr val="000000"/>
        </a:lt2>
        <a:accent1>
          <a:srgbClr val="990099"/>
        </a:accent1>
        <a:accent2>
          <a:srgbClr val="FFCC00"/>
        </a:accent2>
        <a:accent3>
          <a:srgbClr val="CAE2FF"/>
        </a:accent3>
        <a:accent4>
          <a:srgbClr val="404040"/>
        </a:accent4>
        <a:accent5>
          <a:srgbClr val="CAAACA"/>
        </a:accent5>
        <a:accent6>
          <a:srgbClr val="E7B900"/>
        </a:accent6>
        <a:hlink>
          <a:srgbClr val="FFF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演示 - Dale Carnegie Training (R) 3">
        <a:dk1>
          <a:srgbClr val="010000"/>
        </a:dk1>
        <a:lt1>
          <a:srgbClr val="C0C0C0"/>
        </a:lt1>
        <a:dk2>
          <a:srgbClr val="010000"/>
        </a:dk2>
        <a:lt2>
          <a:srgbClr val="C0C0C0"/>
        </a:lt2>
        <a:accent1>
          <a:srgbClr val="969696"/>
        </a:accent1>
        <a:accent2>
          <a:srgbClr val="000000"/>
        </a:accent2>
        <a:accent3>
          <a:srgbClr val="DCDCDC"/>
        </a:accent3>
        <a:accent4>
          <a:srgbClr val="010000"/>
        </a:accent4>
        <a:accent5>
          <a:srgbClr val="C9C9C9"/>
        </a:accent5>
        <a:accent6>
          <a:srgbClr val="000000"/>
        </a:accent6>
        <a:hlink>
          <a:srgbClr val="FFF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演示 - Dale Carnegie Training (R) 4">
        <a:dk1>
          <a:srgbClr val="000000"/>
        </a:dk1>
        <a:lt1>
          <a:srgbClr val="FFFF00"/>
        </a:lt1>
        <a:dk2>
          <a:srgbClr val="000066"/>
        </a:dk2>
        <a:lt2>
          <a:srgbClr val="99CC00"/>
        </a:lt2>
        <a:accent1>
          <a:srgbClr val="99CC00"/>
        </a:accent1>
        <a:accent2>
          <a:srgbClr val="FFFF00"/>
        </a:accent2>
        <a:accent3>
          <a:srgbClr val="AAAAB8"/>
        </a:accent3>
        <a:accent4>
          <a:srgbClr val="DADA00"/>
        </a:accent4>
        <a:accent5>
          <a:srgbClr val="CAE2AA"/>
        </a:accent5>
        <a:accent6>
          <a:srgbClr val="E7E700"/>
        </a:accent6>
        <a:hlink>
          <a:srgbClr val="9999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演示 - Dale Carnegie Training (R) 5">
        <a:dk1>
          <a:srgbClr val="969696"/>
        </a:dk1>
        <a:lt1>
          <a:srgbClr val="FFCC00"/>
        </a:lt1>
        <a:dk2>
          <a:srgbClr val="FF6600"/>
        </a:dk2>
        <a:lt2>
          <a:srgbClr val="009900"/>
        </a:lt2>
        <a:accent1>
          <a:srgbClr val="FFCC00"/>
        </a:accent1>
        <a:accent2>
          <a:srgbClr val="009900"/>
        </a:accent2>
        <a:accent3>
          <a:srgbClr val="FFB8AA"/>
        </a:accent3>
        <a:accent4>
          <a:srgbClr val="DAAE00"/>
        </a:accent4>
        <a:accent5>
          <a:srgbClr val="FFE2AA"/>
        </a:accent5>
        <a:accent6>
          <a:srgbClr val="008A00"/>
        </a:accent6>
        <a:hlink>
          <a:srgbClr val="FFFFFF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演示 - Dale Carnegie Training (R) 6">
        <a:dk1>
          <a:srgbClr val="000000"/>
        </a:dk1>
        <a:lt1>
          <a:srgbClr val="FFCC00"/>
        </a:lt1>
        <a:dk2>
          <a:srgbClr val="336600"/>
        </a:dk2>
        <a:lt2>
          <a:srgbClr val="969696"/>
        </a:lt2>
        <a:accent1>
          <a:srgbClr val="336600"/>
        </a:accent1>
        <a:accent2>
          <a:srgbClr val="CCCC00"/>
        </a:accent2>
        <a:accent3>
          <a:srgbClr val="FFE2AA"/>
        </a:accent3>
        <a:accent4>
          <a:srgbClr val="000000"/>
        </a:accent4>
        <a:accent5>
          <a:srgbClr val="ADB8AA"/>
        </a:accent5>
        <a:accent6>
          <a:srgbClr val="B9B900"/>
        </a:accent6>
        <a:hlink>
          <a:srgbClr val="FFFFFF"/>
        </a:hlink>
        <a:folHlink>
          <a:srgbClr val="FFFF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演示 - Dale Carnegie Training (R) 7">
        <a:dk1>
          <a:srgbClr val="010000"/>
        </a:dk1>
        <a:lt1>
          <a:srgbClr val="99CCFF"/>
        </a:lt1>
        <a:dk2>
          <a:srgbClr val="666633"/>
        </a:dk2>
        <a:lt2>
          <a:srgbClr val="969696"/>
        </a:lt2>
        <a:accent1>
          <a:srgbClr val="666633"/>
        </a:accent1>
        <a:accent2>
          <a:srgbClr val="FFCC00"/>
        </a:accent2>
        <a:accent3>
          <a:srgbClr val="CAE2FF"/>
        </a:accent3>
        <a:accent4>
          <a:srgbClr val="010000"/>
        </a:accent4>
        <a:accent5>
          <a:srgbClr val="B8B8AD"/>
        </a:accent5>
        <a:accent6>
          <a:srgbClr val="E7B900"/>
        </a:accent6>
        <a:hlink>
          <a:srgbClr val="FFFF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演示 - Dale Carnegie Training (R) 8">
        <a:dk1>
          <a:srgbClr val="9900CC"/>
        </a:dk1>
        <a:lt1>
          <a:srgbClr val="FFCC00"/>
        </a:lt1>
        <a:dk2>
          <a:srgbClr val="FF3300"/>
        </a:dk2>
        <a:lt2>
          <a:srgbClr val="969696"/>
        </a:lt2>
        <a:accent1>
          <a:srgbClr val="FF3300"/>
        </a:accent1>
        <a:accent2>
          <a:srgbClr val="FFCC00"/>
        </a:accent2>
        <a:accent3>
          <a:srgbClr val="FFE2AA"/>
        </a:accent3>
        <a:accent4>
          <a:srgbClr val="8200AE"/>
        </a:accent4>
        <a:accent5>
          <a:srgbClr val="FFADAA"/>
        </a:accent5>
        <a:accent6>
          <a:srgbClr val="E7B900"/>
        </a:accent6>
        <a:hlink>
          <a:srgbClr val="FFFFFF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08 Lecture">
  <a:themeElements>
    <a:clrScheme name="Custom 40">
      <a:dk1>
        <a:srgbClr val="000000"/>
      </a:dk1>
      <a:lt1>
        <a:srgbClr val="FFFFFF"/>
      </a:lt1>
      <a:dk2>
        <a:srgbClr val="000000"/>
      </a:dk2>
      <a:lt2>
        <a:srgbClr val="007FA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333399"/>
      </a:hlink>
      <a:folHlink>
        <a:srgbClr val="7030A0"/>
      </a:folHlink>
    </a:clrScheme>
    <a:fontScheme name="Custom 1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学术演示 - Dale Carnegie Training (R) 1">
    <a:dk1>
      <a:srgbClr val="4D4D4D"/>
    </a:dk1>
    <a:lt1>
      <a:srgbClr val="FFFFFF"/>
    </a:lt1>
    <a:dk2>
      <a:srgbClr val="006666"/>
    </a:dk2>
    <a:lt2>
      <a:srgbClr val="CC9900"/>
    </a:lt2>
    <a:accent1>
      <a:srgbClr val="CC9900"/>
    </a:accent1>
    <a:accent2>
      <a:srgbClr val="800000"/>
    </a:accent2>
    <a:accent3>
      <a:srgbClr val="AAB8B8"/>
    </a:accent3>
    <a:accent4>
      <a:srgbClr val="DADADA"/>
    </a:accent4>
    <a:accent5>
      <a:srgbClr val="E2CAAA"/>
    </a:accent5>
    <a:accent6>
      <a:srgbClr val="730000"/>
    </a:accent6>
    <a:hlink>
      <a:srgbClr val="C0C0C0"/>
    </a:hlink>
    <a:folHlink>
      <a:srgbClr val="96969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Office\Templates\演示文稿\学术演示 - Dale Carnegie Training (R).pot</Template>
  <TotalTime>1582744</TotalTime>
  <Words>7835</Words>
  <Application>Microsoft Office PowerPoint</Application>
  <PresentationFormat>全屏显示(4:3)</PresentationFormat>
  <Paragraphs>805</Paragraphs>
  <Slides>102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102</vt:i4>
      </vt:variant>
    </vt:vector>
  </HeadingPairs>
  <TitlesOfParts>
    <vt:vector size="115" baseType="lpstr">
      <vt:lpstr>Noto Sans Symbols</vt:lpstr>
      <vt:lpstr>宋体</vt:lpstr>
      <vt:lpstr>Arial</vt:lpstr>
      <vt:lpstr>Garamond</vt:lpstr>
      <vt:lpstr>Symbol</vt:lpstr>
      <vt:lpstr>Tahoma</vt:lpstr>
      <vt:lpstr>Times New Roman</vt:lpstr>
      <vt:lpstr>Wingdings</vt:lpstr>
      <vt:lpstr>学术演示 - Dale Carnegie Training (R)</vt:lpstr>
      <vt:lpstr>508 Lecture</vt:lpstr>
      <vt:lpstr>文档</vt:lpstr>
      <vt:lpstr>工作表</vt:lpstr>
      <vt:lpstr>位图图像</vt:lpstr>
      <vt:lpstr>PowerPoint 演示文稿</vt:lpstr>
      <vt:lpstr>8  NETWORK SECURITY</vt:lpstr>
      <vt:lpstr>8.1 Fundamentals of Network Security</vt:lpstr>
      <vt:lpstr>PowerPoint 演示文稿</vt:lpstr>
      <vt:lpstr>8.4 CRYPTOGRAPHY</vt:lpstr>
      <vt:lpstr>PowerPoint 演示文稿</vt:lpstr>
      <vt:lpstr>8.1 CRYPTOGRAPHY</vt:lpstr>
      <vt:lpstr>PowerPoint 演示文稿</vt:lpstr>
      <vt:lpstr>PowerPoint 演示文稿</vt:lpstr>
      <vt:lpstr>PowerPoint 演示文稿</vt:lpstr>
      <vt:lpstr>PowerPoint 演示文稿</vt:lpstr>
      <vt:lpstr>8.5 SYMMETRIC-KEY ALGORITHMS</vt:lpstr>
      <vt:lpstr>PowerPoint 演示文稿</vt:lpstr>
      <vt:lpstr>PowerPoint 演示文稿</vt:lpstr>
      <vt:lpstr>PowerPoint 演示文稿</vt:lpstr>
      <vt:lpstr>PowerPoint 演示文稿</vt:lpstr>
      <vt:lpstr>(补充)</vt:lpstr>
      <vt:lpstr>(补充)</vt:lpstr>
      <vt:lpstr>(补充)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8.6  PUBLIC-KEY ALGOTITHMS</vt:lpstr>
      <vt:lpstr>PowerPoint 演示文稿</vt:lpstr>
      <vt:lpstr>PowerPoint 演示文稿</vt:lpstr>
      <vt:lpstr>PowerPoint 演示文稿</vt:lpstr>
      <vt:lpstr>(补充)</vt:lpstr>
      <vt:lpstr>(补充)</vt:lpstr>
      <vt:lpstr>(补充)</vt:lpstr>
      <vt:lpstr>8.7 DIGITAL SIGNATURES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8.8 MANAGEMENT OF PUBLIC KEYS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8.6 Communication Security</vt:lpstr>
      <vt:lpstr>8.6.1 IPsec</vt:lpstr>
      <vt:lpstr>8.6.1 IPsec</vt:lpstr>
      <vt:lpstr>PowerPoint 演示文稿</vt:lpstr>
      <vt:lpstr>PowerPoint 演示文稿</vt:lpstr>
      <vt:lpstr>PowerPoint 演示文稿</vt:lpstr>
      <vt:lpstr>PowerPoint 演示文稿</vt:lpstr>
      <vt:lpstr>5.4.7 Firewalls</vt:lpstr>
      <vt:lpstr>PowerPoint 演示文稿</vt:lpstr>
      <vt:lpstr>5.4.7 Firewalls</vt:lpstr>
      <vt:lpstr>8.6.3 Virtual Private Networks</vt:lpstr>
      <vt:lpstr>PowerPoint 演示文稿</vt:lpstr>
      <vt:lpstr>8.6.4 Wireless Security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8.7 Authentication protocols</vt:lpstr>
      <vt:lpstr>PowerPoint 演示文稿</vt:lpstr>
      <vt:lpstr>8.7 Authentication protocols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8.7 Authentication protocols</vt:lpstr>
      <vt:lpstr>PowerPoint 演示文稿</vt:lpstr>
      <vt:lpstr>8.8 E-mail Security</vt:lpstr>
      <vt:lpstr>PowerPoint 演示文稿</vt:lpstr>
      <vt:lpstr>8.8 E-mail Security</vt:lpstr>
      <vt:lpstr>PowerPoint 演示文稿</vt:lpstr>
      <vt:lpstr>8.9 WEB SECURITY</vt:lpstr>
      <vt:lpstr>8.9 WEB SECURITY</vt:lpstr>
      <vt:lpstr>8.9 WEB SECURITY</vt:lpstr>
      <vt:lpstr>8.9 WEB SECURITY</vt:lpstr>
      <vt:lpstr>PowerPoint 演示文稿</vt:lpstr>
      <vt:lpstr>8.9 WEB SECURITY</vt:lpstr>
      <vt:lpstr>8.9 WEB SECURITY</vt:lpstr>
      <vt:lpstr>8.9 WEB SECURITY</vt:lpstr>
      <vt:lpstr>PowerPoint 演示文稿</vt:lpstr>
      <vt:lpstr>8.9 WEB SECURITY</vt:lpstr>
      <vt:lpstr>8.9 WEB SECURITY</vt:lpstr>
      <vt:lpstr>8.9 WEB SECURITY</vt:lpstr>
      <vt:lpstr>PowerPoint 演示文稿</vt:lpstr>
      <vt:lpstr>8.9 WEB SECURITY</vt:lpstr>
      <vt:lpstr>PowerPoint 演示文稿</vt:lpstr>
      <vt:lpstr>PowerPoint 演示文稿</vt:lpstr>
      <vt:lpstr>PowerPoint 演示文稿</vt:lpstr>
    </vt:vector>
  </TitlesOfParts>
  <Manager/>
  <Company>zheda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lu kuijun</dc:creator>
  <cp:lastModifiedBy>lukj</cp:lastModifiedBy>
  <cp:revision>46</cp:revision>
  <cp:lastPrinted>2000-11-16T12:21:01Z</cp:lastPrinted>
  <dcterms:created xsi:type="dcterms:W3CDTF">2003-06-07T02:01:01Z</dcterms:created>
  <dcterms:modified xsi:type="dcterms:W3CDTF">2021-12-26T17:43:25Z</dcterms:modified>
</cp:coreProperties>
</file>